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57" r:id="rId4"/>
    <p:sldId id="272" r:id="rId5"/>
    <p:sldId id="261" r:id="rId6"/>
    <p:sldId id="267" r:id="rId7"/>
    <p:sldId id="268" r:id="rId8"/>
    <p:sldId id="265" r:id="rId9"/>
    <p:sldId id="263" r:id="rId10"/>
    <p:sldId id="271" r:id="rId11"/>
    <p:sldId id="269" r:id="rId12"/>
    <p:sldId id="270" r:id="rId13"/>
    <p:sldId id="26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9900"/>
    <a:srgbClr val="D99B01"/>
    <a:srgbClr val="FF66CC"/>
    <a:srgbClr val="FF67AC"/>
    <a:srgbClr val="CC0099"/>
    <a:srgbClr val="FFDC47"/>
    <a:srgbClr val="5EEC3C"/>
    <a:srgbClr val="CC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126" y="-12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24820437445319335"/>
          <c:y val="0.22346037543786115"/>
          <c:w val="0.72957340332458442"/>
          <c:h val="0.51870343203297309"/>
        </c:manualLayout>
      </c:layout>
      <c:bar3DChart>
        <c:barDir val="col"/>
        <c:grouping val="clustered"/>
        <c:varyColors val="0"/>
        <c:ser>
          <c:idx val="0"/>
          <c:order val="0"/>
          <c:tx>
            <c:strRef>
              <c:f>Borl!$B$29:$D$29</c:f>
              <c:strCache>
                <c:ptCount val="1"/>
                <c:pt idx="0">
                  <c:v>Төлөвлөгөө Гкал</c:v>
                </c:pt>
              </c:strCache>
            </c:strRef>
          </c:tx>
          <c:invertIfNegative val="0"/>
          <c:cat>
            <c:strRef>
              <c:f>Borl!$E$28:$H$28</c:f>
              <c:strCache>
                <c:ptCount val="4"/>
                <c:pt idx="0">
                  <c:v>1-р сар</c:v>
                </c:pt>
                <c:pt idx="1">
                  <c:v>2-р сар</c:v>
                </c:pt>
                <c:pt idx="2">
                  <c:v>3-р сар</c:v>
                </c:pt>
                <c:pt idx="3">
                  <c:v>4-р сар</c:v>
                </c:pt>
              </c:strCache>
            </c:strRef>
          </c:cat>
          <c:val>
            <c:numRef>
              <c:f>Borl!$E$29:$H$29</c:f>
              <c:numCache>
                <c:formatCode>_ * #,##0_)_T_ ;_ * \(#,##0\)_T_ ;_ * "-"??_)_T_ ;_ @_ </c:formatCode>
                <c:ptCount val="4"/>
                <c:pt idx="0">
                  <c:v>168285</c:v>
                </c:pt>
                <c:pt idx="1">
                  <c:v>118290</c:v>
                </c:pt>
                <c:pt idx="2">
                  <c:v>94542</c:v>
                </c:pt>
                <c:pt idx="3">
                  <c:v>44029</c:v>
                </c:pt>
              </c:numCache>
            </c:numRef>
          </c:val>
          <c:extLst>
            <c:ext xmlns:c16="http://schemas.microsoft.com/office/drawing/2014/chart" uri="{C3380CC4-5D6E-409C-BE32-E72D297353CC}">
              <c16:uniqueId val="{00000000-C683-42F4-9921-C42949044099}"/>
            </c:ext>
          </c:extLst>
        </c:ser>
        <c:ser>
          <c:idx val="1"/>
          <c:order val="1"/>
          <c:tx>
            <c:strRef>
              <c:f>Borl!$B$30:$D$30</c:f>
              <c:strCache>
                <c:ptCount val="1"/>
                <c:pt idx="0">
                  <c:v>Гүйцэтгэл Гкал</c:v>
                </c:pt>
              </c:strCache>
            </c:strRef>
          </c:tx>
          <c:invertIfNegative val="0"/>
          <c:cat>
            <c:strRef>
              <c:f>Borl!$E$28:$H$28</c:f>
              <c:strCache>
                <c:ptCount val="4"/>
                <c:pt idx="0">
                  <c:v>1-р сар</c:v>
                </c:pt>
                <c:pt idx="1">
                  <c:v>2-р сар</c:v>
                </c:pt>
                <c:pt idx="2">
                  <c:v>3-р сар</c:v>
                </c:pt>
                <c:pt idx="3">
                  <c:v>4-р сар</c:v>
                </c:pt>
              </c:strCache>
            </c:strRef>
          </c:cat>
          <c:val>
            <c:numRef>
              <c:f>Borl!$E$30:$H$30</c:f>
              <c:numCache>
                <c:formatCode>_ * #,##0_)_T_ ;_ * \(#,##0\)_T_ ;_ * "-"??_)_T_ ;_ @_ </c:formatCode>
                <c:ptCount val="4"/>
                <c:pt idx="0">
                  <c:v>157768.77710900901</c:v>
                </c:pt>
                <c:pt idx="1">
                  <c:v>134499.29454475999</c:v>
                </c:pt>
                <c:pt idx="2">
                  <c:v>86874.734403363007</c:v>
                </c:pt>
                <c:pt idx="3">
                  <c:v>45828.106907423302</c:v>
                </c:pt>
              </c:numCache>
            </c:numRef>
          </c:val>
          <c:extLst>
            <c:ext xmlns:c16="http://schemas.microsoft.com/office/drawing/2014/chart" uri="{C3380CC4-5D6E-409C-BE32-E72D297353CC}">
              <c16:uniqueId val="{00000001-C683-42F4-9921-C42949044099}"/>
            </c:ext>
          </c:extLst>
        </c:ser>
        <c:dLbls>
          <c:showLegendKey val="0"/>
          <c:showVal val="0"/>
          <c:showCatName val="0"/>
          <c:showSerName val="0"/>
          <c:showPercent val="0"/>
          <c:showBubbleSize val="0"/>
        </c:dLbls>
        <c:gapWidth val="150"/>
        <c:shape val="cylinder"/>
        <c:axId val="42337024"/>
        <c:axId val="42338560"/>
        <c:axId val="0"/>
      </c:bar3DChart>
      <c:catAx>
        <c:axId val="42337024"/>
        <c:scaling>
          <c:orientation val="minMax"/>
        </c:scaling>
        <c:delete val="0"/>
        <c:axPos val="b"/>
        <c:numFmt formatCode="General" sourceLinked="0"/>
        <c:majorTickMark val="none"/>
        <c:minorTickMark val="none"/>
        <c:tickLblPos val="nextTo"/>
        <c:crossAx val="42338560"/>
        <c:crosses val="autoZero"/>
        <c:auto val="1"/>
        <c:lblAlgn val="ctr"/>
        <c:lblOffset val="100"/>
        <c:noMultiLvlLbl val="0"/>
      </c:catAx>
      <c:valAx>
        <c:axId val="42338560"/>
        <c:scaling>
          <c:orientation val="minMax"/>
        </c:scaling>
        <c:delete val="0"/>
        <c:axPos val="l"/>
        <c:majorGridlines/>
        <c:title>
          <c:tx>
            <c:rich>
              <a:bodyPr/>
              <a:lstStyle/>
              <a:p>
                <a:pPr>
                  <a:defRPr sz="1100">
                    <a:latin typeface="Times New Roman" pitchFamily="18" charset="0"/>
                    <a:cs typeface="Times New Roman" pitchFamily="18" charset="0"/>
                  </a:defRPr>
                </a:pPr>
                <a:r>
                  <a:rPr lang="mn-MN" sz="1100">
                    <a:latin typeface="Times New Roman" pitchFamily="18" charset="0"/>
                    <a:cs typeface="Times New Roman" pitchFamily="18" charset="0"/>
                  </a:rPr>
                  <a:t>Гкал</a:t>
                </a:r>
                <a:endParaRPr lang="en-US" sz="1100">
                  <a:latin typeface="Times New Roman" pitchFamily="18" charset="0"/>
                  <a:cs typeface="Times New Roman" pitchFamily="18" charset="0"/>
                </a:endParaRPr>
              </a:p>
            </c:rich>
          </c:tx>
          <c:overlay val="0"/>
        </c:title>
        <c:numFmt formatCode="_ * #,##0_)_T_ ;_ * \(#,##0\)_T_ ;_ * &quot;-&quot;??_)_T_ ;_ @_ " sourceLinked="1"/>
        <c:majorTickMark val="none"/>
        <c:minorTickMark val="none"/>
        <c:tickLblPos val="nextTo"/>
        <c:txPr>
          <a:bodyPr/>
          <a:lstStyle/>
          <a:p>
            <a:pPr>
              <a:defRPr sz="1100">
                <a:latin typeface="Times New Roman" pitchFamily="18" charset="0"/>
                <a:cs typeface="Times New Roman" pitchFamily="18" charset="0"/>
              </a:defRPr>
            </a:pPr>
            <a:endParaRPr lang="en-US"/>
          </a:p>
        </c:txPr>
        <c:crossAx val="42337024"/>
        <c:crosses val="autoZero"/>
        <c:crossBetween val="between"/>
      </c:valAx>
      <c:dTable>
        <c:showHorzBorder val="1"/>
        <c:showVertBorder val="1"/>
        <c:showOutline val="1"/>
        <c:showKeys val="1"/>
        <c:txPr>
          <a:bodyPr/>
          <a:lstStyle/>
          <a:p>
            <a:pPr rtl="0">
              <a:defRPr sz="1100">
                <a:latin typeface="Times New Roman" pitchFamily="18" charset="0"/>
                <a:cs typeface="Times New Roman" pitchFamily="18" charset="0"/>
              </a:defRPr>
            </a:pPr>
            <a:endParaRPr lang="en-US"/>
          </a:p>
        </c:txPr>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'2021'!$B$40:$D$40</c:f>
              <c:strCache>
                <c:ptCount val="3"/>
                <c:pt idx="0">
                  <c:v>Үүнээс      Үйл ажиллагааны орлого</c:v>
                </c:pt>
                <c:pt idx="2">
                  <c:v>мян.төг</c:v>
                </c:pt>
              </c:strCache>
            </c:strRef>
          </c:tx>
          <c:spPr>
            <a:solidFill>
              <a:schemeClr val="accent1"/>
            </a:solidFill>
            <a:ln>
              <a:noFill/>
            </a:ln>
            <a:effectLst/>
            <a:sp3d/>
          </c:spPr>
          <c:invertIfNegative val="0"/>
          <c:dLbls>
            <c:dLbl>
              <c:idx val="0"/>
              <c:layout>
                <c:manualLayout>
                  <c:x val="3.504526824203652E-2"/>
                  <c:y val="-7.9386600839586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08-4387-A850-F6BDCDACD5F3}"/>
                </c:ext>
              </c:extLst>
            </c:dLbl>
            <c:dLbl>
              <c:idx val="1"/>
              <c:layout>
                <c:manualLayout>
                  <c:x val="1.9712963386145563E-2"/>
                  <c:y val="-7.9386600839586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08-4387-A850-F6BDCDACD5F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'2021'!$E$39:$F$39</c:f>
              <c:strCache>
                <c:ptCount val="2"/>
                <c:pt idx="0">
                  <c:v>Батлагдсан төлөвлөгөө</c:v>
                </c:pt>
                <c:pt idx="1">
                  <c:v>Гүйцэтгэл</c:v>
                </c:pt>
              </c:strCache>
            </c:strRef>
          </c:cat>
          <c:val>
            <c:numRef>
              <c:f>'2021'!$E$40:$F$40</c:f>
              <c:numCache>
                <c:formatCode>#,##0.0</c:formatCode>
                <c:ptCount val="2"/>
                <c:pt idx="0">
                  <c:v>11752976.312999999</c:v>
                </c:pt>
                <c:pt idx="1">
                  <c:v>12732731.968</c:v>
                </c:pt>
              </c:numCache>
            </c:numRef>
          </c:val>
          <c:extLst>
            <c:ext xmlns:c16="http://schemas.microsoft.com/office/drawing/2014/chart" uri="{C3380CC4-5D6E-409C-BE32-E72D297353CC}">
              <c16:uniqueId val="{00000000-4108-4387-A850-F6BDCDACD5F3}"/>
            </c:ext>
          </c:extLst>
        </c:ser>
        <c:ser>
          <c:idx val="1"/>
          <c:order val="1"/>
          <c:tx>
            <c:strRef>
              <c:f>'2021'!$B$41:$D$41</c:f>
              <c:strCache>
                <c:ptCount val="3"/>
                <c:pt idx="0">
                  <c:v>                 Үйл ажиллагааны бус орлого</c:v>
                </c:pt>
                <c:pt idx="2">
                  <c:v>мян.төг</c:v>
                </c:pt>
              </c:strCache>
            </c:strRef>
          </c:tx>
          <c:spPr>
            <a:solidFill>
              <a:schemeClr val="accent2"/>
            </a:solidFill>
            <a:ln>
              <a:noFill/>
            </a:ln>
            <a:effectLst/>
            <a:sp3d/>
          </c:spPr>
          <c:invertIfNegative val="0"/>
          <c:dLbls>
            <c:dLbl>
              <c:idx val="0"/>
              <c:layout>
                <c:manualLayout>
                  <c:x val="4.8187243832800188E-2"/>
                  <c:y val="-8.3166915165281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08-4387-A850-F6BDCDACD5F3}"/>
                </c:ext>
              </c:extLst>
            </c:dLbl>
            <c:dLbl>
              <c:idx val="1"/>
              <c:layout>
                <c:manualLayout>
                  <c:x val="4.1616256037418253E-2"/>
                  <c:y val="-7.9386600839586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08-4387-A850-F6BDCDACD5F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'2021'!$E$39:$F$39</c:f>
              <c:strCache>
                <c:ptCount val="2"/>
                <c:pt idx="0">
                  <c:v>Батлагдсан төлөвлөгөө</c:v>
                </c:pt>
                <c:pt idx="1">
                  <c:v>Гүйцэтгэл</c:v>
                </c:pt>
              </c:strCache>
            </c:strRef>
          </c:cat>
          <c:val>
            <c:numRef>
              <c:f>'2021'!$E$41:$F$41</c:f>
              <c:numCache>
                <c:formatCode>#,##0.0</c:formatCode>
                <c:ptCount val="2"/>
                <c:pt idx="0">
                  <c:v>57752.235262360002</c:v>
                </c:pt>
                <c:pt idx="1">
                  <c:v>68100.264999999999</c:v>
                </c:pt>
              </c:numCache>
            </c:numRef>
          </c:val>
          <c:extLst>
            <c:ext xmlns:c16="http://schemas.microsoft.com/office/drawing/2014/chart" uri="{C3380CC4-5D6E-409C-BE32-E72D297353CC}">
              <c16:uniqueId val="{00000001-4108-4387-A850-F6BDCDACD5F3}"/>
            </c:ext>
          </c:extLst>
        </c:ser>
        <c:dLbls>
          <c:showLegendKey val="0"/>
          <c:showVal val="0"/>
          <c:showCatName val="0"/>
          <c:showSerName val="0"/>
          <c:showPercent val="0"/>
          <c:showBubbleSize val="0"/>
        </c:dLbls>
        <c:gapWidth val="150"/>
        <c:shape val="box"/>
        <c:axId val="500905552"/>
        <c:axId val="482788224"/>
        <c:axId val="0"/>
      </c:bar3DChart>
      <c:catAx>
        <c:axId val="500905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2788224"/>
        <c:crosses val="autoZero"/>
        <c:auto val="1"/>
        <c:lblAlgn val="ctr"/>
        <c:lblOffset val="100"/>
        <c:noMultiLvlLbl val="0"/>
      </c:catAx>
      <c:valAx>
        <c:axId val="482788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90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7383708754022582E-2"/>
          <c:y val="0.1378473023878645"/>
          <c:w val="0.54031933508311458"/>
          <c:h val="0.64767096821230674"/>
        </c:manualLayout>
      </c:layout>
      <c:pie3DChart>
        <c:varyColors val="1"/>
        <c:ser>
          <c:idx val="0"/>
          <c:order val="0"/>
          <c:explosion val="25"/>
          <c:dLbls>
            <c:spPr>
              <a:noFill/>
              <a:ln>
                <a:noFill/>
              </a:ln>
              <a:effectLst/>
            </c:spPr>
            <c:txPr>
              <a:bodyPr wrap="square" lIns="38100" tIns="19050" rIns="38100" bIns="19050" anchor="ctr">
                <a:spAutoFit/>
              </a:bodyPr>
              <a:lstStyle/>
              <a:p>
                <a:pPr>
                  <a:defRPr b="1" i="1">
                    <a:latin typeface="Arial" panose="020B0604020202020204" pitchFamily="34" charset="0"/>
                    <a:cs typeface="Arial" panose="020B060402020202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 in Microsoft Word]Sheet1'!$B$19:$B$22</c:f>
              <c:strCache>
                <c:ptCount val="4"/>
                <c:pt idx="0">
                  <c:v>Цайны газрын түрээс</c:v>
                </c:pt>
                <c:pt idx="1">
                  <c:v>Үнсний орлого</c:v>
                </c:pt>
                <c:pt idx="2">
                  <c:v>Бусад </c:v>
                </c:pt>
                <c:pt idx="3">
                  <c:v>Хойшлогдсон тусламжийн орлого</c:v>
                </c:pt>
              </c:strCache>
            </c:strRef>
          </c:cat>
          <c:val>
            <c:numRef>
              <c:f>'[Chart in Microsoft Word]Sheet1'!$C$19:$C$22</c:f>
              <c:numCache>
                <c:formatCode>_(* #,##0.00_);_(* \(#,##0.00\);_(* "-"??_);_(@_)</c:formatCode>
                <c:ptCount val="4"/>
                <c:pt idx="0">
                  <c:v>1330026.3999999999</c:v>
                </c:pt>
                <c:pt idx="1">
                  <c:v>14646363.640000001</c:v>
                </c:pt>
                <c:pt idx="2">
                  <c:v>2106228.3881000001</c:v>
                </c:pt>
                <c:pt idx="3">
                  <c:v>50017673.490000002</c:v>
                </c:pt>
              </c:numCache>
            </c:numRef>
          </c:val>
          <c:extLst>
            <c:ext xmlns:c16="http://schemas.microsoft.com/office/drawing/2014/chart" uri="{C3380CC4-5D6E-409C-BE32-E72D297353CC}">
              <c16:uniqueId val="{00000000-C2D7-4731-AF91-7C5A0C74700C}"/>
            </c:ext>
          </c:extLst>
        </c:ser>
        <c:dLbls>
          <c:showLegendKey val="0"/>
          <c:showVal val="0"/>
          <c:showCatName val="0"/>
          <c:showSerName val="0"/>
          <c:showPercent val="1"/>
          <c:showBubbleSize val="0"/>
          <c:showLeaderLines val="1"/>
        </c:dLbls>
      </c:pie3D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'2021'!$C$47:$D$47</c:f>
              <c:strCache>
                <c:ptCount val="2"/>
                <c:pt idx="0">
                  <c:v>Нийт зардал</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1"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'2021'!$E$46:$F$46</c:f>
              <c:strCache>
                <c:ptCount val="2"/>
                <c:pt idx="0">
                  <c:v>Батлагдсан төлөвлөгөө</c:v>
                </c:pt>
                <c:pt idx="1">
                  <c:v>Гүйцэтгэл</c:v>
                </c:pt>
              </c:strCache>
            </c:strRef>
          </c:cat>
          <c:val>
            <c:numRef>
              <c:f>'2021'!$E$47:$F$47</c:f>
              <c:numCache>
                <c:formatCode>#,##0.0</c:formatCode>
                <c:ptCount val="2"/>
                <c:pt idx="0">
                  <c:v>16943247.747899998</c:v>
                </c:pt>
                <c:pt idx="1">
                  <c:v>16110580.371000005</c:v>
                </c:pt>
              </c:numCache>
            </c:numRef>
          </c:val>
          <c:extLst>
            <c:ext xmlns:c16="http://schemas.microsoft.com/office/drawing/2014/chart" uri="{C3380CC4-5D6E-409C-BE32-E72D297353CC}">
              <c16:uniqueId val="{00000000-32F7-4397-8932-39AD27FD046B}"/>
            </c:ext>
          </c:extLst>
        </c:ser>
        <c:dLbls>
          <c:showLegendKey val="0"/>
          <c:showVal val="0"/>
          <c:showCatName val="0"/>
          <c:showSerName val="0"/>
          <c:showPercent val="0"/>
          <c:showBubbleSize val="0"/>
        </c:dLbls>
        <c:gapWidth val="182"/>
        <c:axId val="509076128"/>
        <c:axId val="482764928"/>
      </c:barChart>
      <c:catAx>
        <c:axId val="509076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2764928"/>
        <c:crosses val="autoZero"/>
        <c:auto val="1"/>
        <c:lblAlgn val="ctr"/>
        <c:lblOffset val="100"/>
        <c:noMultiLvlLbl val="0"/>
      </c:catAx>
      <c:valAx>
        <c:axId val="48276492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076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dLbls>
            <c:dLbl>
              <c:idx val="0"/>
              <c:layout>
                <c:manualLayout>
                  <c:x val="-5.4006823335645639E-2"/>
                  <c:y val="-8.64289716594414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815-49E8-9720-9578D0E794E5}"/>
                </c:ext>
              </c:extLst>
            </c:dLbl>
            <c:dLbl>
              <c:idx val="1"/>
              <c:layout>
                <c:manualLayout>
                  <c:x val="0.19548450956767963"/>
                  <c:y val="-5.45504143442743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815-49E8-9720-9578D0E794E5}"/>
                </c:ext>
              </c:extLst>
            </c:dLbl>
            <c:dLbl>
              <c:idx val="2"/>
              <c:layout>
                <c:manualLayout>
                  <c:x val="2.2267521814796333E-2"/>
                  <c:y val="7.63546551063139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815-49E8-9720-9578D0E794E5}"/>
                </c:ext>
              </c:extLst>
            </c:dLbl>
            <c:dLbl>
              <c:idx val="3"/>
              <c:layout>
                <c:manualLayout>
                  <c:x val="-2.526646302133408E-2"/>
                  <c:y val="-0.1262514376714146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815-49E8-9720-9578D0E794E5}"/>
                </c:ext>
              </c:extLst>
            </c:dLbl>
            <c:dLbl>
              <c:idx val="4"/>
              <c:layout>
                <c:manualLayout>
                  <c:x val="-8.6528982949774253E-3"/>
                  <c:y val="1.02323866820018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815-49E8-9720-9578D0E794E5}"/>
                </c:ext>
              </c:extLst>
            </c:dLbl>
            <c:spPr>
              <a:noFill/>
              <a:ln>
                <a:noFill/>
              </a:ln>
              <a:effectLst/>
            </c:spPr>
            <c:txPr>
              <a:bodyPr/>
              <a:lstStyle/>
              <a:p>
                <a:pPr>
                  <a:defRPr sz="1100" b="1">
                    <a:latin typeface="Times New Roman" pitchFamily="18" charset="0"/>
                    <a:cs typeface="Times New Roman" pitchFamily="18"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OZ!$L$6:$L$10</c:f>
              <c:strCache>
                <c:ptCount val="5"/>
                <c:pt idx="0">
                  <c:v> Түлшний зардал </c:v>
                </c:pt>
                <c:pt idx="1">
                  <c:v>Цахилгааны зардал</c:v>
                </c:pt>
                <c:pt idx="2">
                  <c:v>Цалин, ЭМНДШ-ийн зардал</c:v>
                </c:pt>
                <c:pt idx="3">
                  <c:v>Элэгдлийн зардал</c:v>
                </c:pt>
                <c:pt idx="4">
                  <c:v>Бусад</c:v>
                </c:pt>
              </c:strCache>
            </c:strRef>
          </c:cat>
          <c:val>
            <c:numRef>
              <c:f>OZ!$M$6:$M$10</c:f>
              <c:numCache>
                <c:formatCode>_(* #,##0.0_);_(* \(#,##0.0\);_(* "-"??_);_(@_)</c:formatCode>
                <c:ptCount val="5"/>
                <c:pt idx="0">
                  <c:v>6091952.0719999997</c:v>
                </c:pt>
                <c:pt idx="1">
                  <c:v>2690846.5860000001</c:v>
                </c:pt>
                <c:pt idx="2">
                  <c:v>2736998.3170000007</c:v>
                </c:pt>
                <c:pt idx="3">
                  <c:v>3343880.2</c:v>
                </c:pt>
                <c:pt idx="4">
                  <c:v>1246903.196000006</c:v>
                </c:pt>
              </c:numCache>
            </c:numRef>
          </c:val>
          <c:extLst>
            <c:ext xmlns:c16="http://schemas.microsoft.com/office/drawing/2014/chart" uri="{C3380CC4-5D6E-409C-BE32-E72D297353CC}">
              <c16:uniqueId val="{00000005-8815-49E8-9720-9578D0E794E5}"/>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DCE91-249B-42C5-A53C-DFEB7302D67D}"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32B72-E650-4EBF-B061-7A5EE338DC55}" type="slidenum">
              <a:rPr lang="en-US" smtClean="0"/>
              <a:t>‹#›</a:t>
            </a:fld>
            <a:endParaRPr lang="en-US"/>
          </a:p>
        </p:txBody>
      </p:sp>
    </p:spTree>
    <p:extLst>
      <p:ext uri="{BB962C8B-B14F-4D97-AF65-F5344CB8AC3E}">
        <p14:creationId xmlns:p14="http://schemas.microsoft.com/office/powerpoint/2010/main" val="250842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13</a:t>
            </a:fld>
            <a:endParaRPr lang="en-US"/>
          </a:p>
        </p:txBody>
      </p:sp>
    </p:spTree>
    <p:extLst>
      <p:ext uri="{BB962C8B-B14F-4D97-AF65-F5344CB8AC3E}">
        <p14:creationId xmlns:p14="http://schemas.microsoft.com/office/powerpoint/2010/main" val="975985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502815"/>
            <a:ext cx="8246070" cy="1383822"/>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877160"/>
            <a:ext cx="8246070" cy="610821"/>
          </a:xfrm>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17361986-CE10-4E38-AC46-77515B554C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206799"/>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5802790" cy="572644"/>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198559"/>
            <a:ext cx="5802790"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8225"/>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39745"/>
            <a:ext cx="4040188"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8225"/>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39745"/>
            <a:ext cx="4041775" cy="2137871"/>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8/26/2022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E8916100-0C2F-486A-882B-DD1D08032493}"/>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59" y="1197406"/>
            <a:ext cx="5802791" cy="2748690"/>
          </a:xfrm>
        </p:spPr>
        <p:txBody>
          <a:bodyPr>
            <a:normAutofit/>
          </a:bodyPr>
          <a:lstStyle/>
          <a:p>
            <a:pPr algn="ctr"/>
            <a:r>
              <a:rPr lang="mn-MN" sz="2000" b="1" dirty="0">
                <a:latin typeface="Arial" pitchFamily="34" charset="0"/>
                <a:cs typeface="Arial" pitchFamily="34" charset="0"/>
              </a:rPr>
              <a:t>“АМГАЛАН ДУЛААНЫ СТАНЦ” ТӨХК-ИЙН 2022 ОНЫ </a:t>
            </a:r>
            <a:r>
              <a:rPr lang="en-US" sz="2000" b="1" dirty="0">
                <a:latin typeface="Arial" pitchFamily="34" charset="0"/>
                <a:cs typeface="Arial" pitchFamily="34" charset="0"/>
              </a:rPr>
              <a:t>2</a:t>
            </a:r>
            <a:r>
              <a:rPr lang="mn-MN" sz="2000" b="1" dirty="0">
                <a:latin typeface="Arial" pitchFamily="34" charset="0"/>
                <a:cs typeface="Arial" pitchFamily="34" charset="0"/>
              </a:rPr>
              <a:t> ДУГААР УЛИРЛЫН ТЕХНИК, ЭДИЙН ЗАСГИЙН ҮЗҮҮЛЭЛТ, ЗОРИЛТОТ ТҮВШИНГИЙН БИЕЛЭЛТ</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554" y="281175"/>
            <a:ext cx="8093366" cy="45811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mn-MN" sz="1800" i="1" dirty="0">
                <a:latin typeface="Arial" pitchFamily="34" charset="0"/>
                <a:cs typeface="Arial" pitchFamily="34" charset="0"/>
              </a:rPr>
              <a:t>ИХ ЗАСВАР, Хөрөнгө оруулалт, техник зохион байгуулалтын арга хэмжээний ажлууд</a:t>
            </a:r>
            <a:endParaRPr lang="en-US" sz="1000" i="1" dirty="0">
              <a:latin typeface="Arial" pitchFamily="34" charset="0"/>
              <a:cs typeface="Arial" pitchFamily="34" charset="0"/>
            </a:endParaRPr>
          </a:p>
        </p:txBody>
      </p:sp>
      <p:sp>
        <p:nvSpPr>
          <p:cNvPr id="5" name="TextBox 4">
            <a:extLst>
              <a:ext uri="{FF2B5EF4-FFF2-40B4-BE49-F238E27FC236}">
                <a16:creationId xmlns:a16="http://schemas.microsoft.com/office/drawing/2014/main" id="{0066DC1C-8788-4B9D-860E-541440506C89}"/>
              </a:ext>
            </a:extLst>
          </p:cNvPr>
          <p:cNvSpPr txBox="1"/>
          <p:nvPr/>
        </p:nvSpPr>
        <p:spPr>
          <a:xfrm>
            <a:off x="448965" y="1301306"/>
            <a:ext cx="7635250" cy="2540888"/>
          </a:xfrm>
          <a:prstGeom prst="rect">
            <a:avLst/>
          </a:prstGeom>
          <a:noFill/>
        </p:spPr>
        <p:txBody>
          <a:bodyPr wrap="square">
            <a:spAutoFit/>
          </a:bodyPr>
          <a:lstStyle/>
          <a:p>
            <a:pPr marL="457200" marR="0" indent="457200" algn="just">
              <a:lnSpc>
                <a:spcPct val="150000"/>
              </a:lnSpc>
              <a:spcBef>
                <a:spcPts val="0"/>
              </a:spcBef>
              <a:spcAft>
                <a:spcPts val="0"/>
              </a:spcAft>
            </a:pPr>
            <a:r>
              <a:rPr lang="mn-MN" sz="1800" kern="1200" dirty="0">
                <a:effectLst/>
                <a:latin typeface="Times New Roman" panose="02020603050405020304" pitchFamily="18" charset="0"/>
                <a:ea typeface="SimSun" panose="02010600030101010101" pitchFamily="2" charset="-122"/>
                <a:cs typeface="Mongolian Baiti" panose="03000500000000000000" pitchFamily="66" charset="0"/>
              </a:rPr>
              <a:t>2022 онд 5 нэр төрлийн 639.7 сая төгрөгийн ажил, техник зохион байгуулалтын арга хэмжээний 3 нэр төрлийн 74.0 сая төгрөгийн ажил, хөрөнгө оруулалтын 21 нэр төрлийн 538.8 сая төгрөгийн ажлуудыг төлөвлөж, хагас жилийн байдлаар нийт 14 нэр төрлийн 460.8 сая төгрөгийн ажлыг санхүүжүүлж, санхүүжилтийн хувь 36.8 хувийн гүйцэтгэлтэй байна. </a:t>
            </a:r>
            <a:endParaRPr lang="en-US" sz="1600" dirty="0">
              <a:effectLst/>
              <a:latin typeface="Calibri" panose="020F0502020204030204" pitchFamily="34" charset="0"/>
              <a:ea typeface="Calibri" panose="020F0502020204030204" pitchFamily="34" charset="0"/>
              <a:cs typeface="Mongolian Baiti" panose="03000500000000000000" pitchFamily="66" charset="0"/>
            </a:endParaRPr>
          </a:p>
        </p:txBody>
      </p:sp>
    </p:spTree>
    <p:extLst>
      <p:ext uri="{BB962C8B-B14F-4D97-AF65-F5344CB8AC3E}">
        <p14:creationId xmlns:p14="http://schemas.microsoft.com/office/powerpoint/2010/main" val="57577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554" y="281175"/>
            <a:ext cx="5955495" cy="45811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mn-MN" sz="1800" i="1" dirty="0">
                <a:latin typeface="Arial" pitchFamily="34" charset="0"/>
                <a:cs typeface="Arial" pitchFamily="34" charset="0"/>
              </a:rPr>
              <a:t>НИЙТ АВЛАГА </a:t>
            </a:r>
            <a:r>
              <a:rPr lang="mn-MN" sz="1200" i="1" dirty="0">
                <a:latin typeface="Arial" pitchFamily="34" charset="0"/>
                <a:cs typeface="Arial" pitchFamily="34" charset="0"/>
              </a:rPr>
              <a:t>/сая төгрөгөөр/:</a:t>
            </a:r>
            <a:endParaRPr lang="en-US" sz="1200" i="1" dirty="0">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807726CA-8F26-4127-8F43-34D1D5E4541E}"/>
              </a:ext>
            </a:extLst>
          </p:cNvPr>
          <p:cNvGraphicFramePr>
            <a:graphicFrameLocks noGrp="1"/>
          </p:cNvGraphicFramePr>
          <p:nvPr>
            <p:extLst>
              <p:ext uri="{D42A27DB-BD31-4B8C-83A1-F6EECF244321}">
                <p14:modId xmlns:p14="http://schemas.microsoft.com/office/powerpoint/2010/main" val="1261167209"/>
              </p:ext>
            </p:extLst>
          </p:nvPr>
        </p:nvGraphicFramePr>
        <p:xfrm>
          <a:off x="754375" y="1502815"/>
          <a:ext cx="7329839" cy="3212996"/>
        </p:xfrm>
        <a:graphic>
          <a:graphicData uri="http://schemas.openxmlformats.org/drawingml/2006/table">
            <a:tbl>
              <a:tblPr firstRow="1" firstCol="1" bandRow="1">
                <a:tableStyleId>{5C22544A-7EE6-4342-B048-85BDC9FD1C3A}</a:tableStyleId>
              </a:tblPr>
              <a:tblGrid>
                <a:gridCol w="1300045">
                  <a:extLst>
                    <a:ext uri="{9D8B030D-6E8A-4147-A177-3AD203B41FA5}">
                      <a16:colId xmlns:a16="http://schemas.microsoft.com/office/drawing/2014/main" val="4086057650"/>
                    </a:ext>
                  </a:extLst>
                </a:gridCol>
                <a:gridCol w="811850">
                  <a:extLst>
                    <a:ext uri="{9D8B030D-6E8A-4147-A177-3AD203B41FA5}">
                      <a16:colId xmlns:a16="http://schemas.microsoft.com/office/drawing/2014/main" val="2606263395"/>
                    </a:ext>
                  </a:extLst>
                </a:gridCol>
                <a:gridCol w="1047451">
                  <a:extLst>
                    <a:ext uri="{9D8B030D-6E8A-4147-A177-3AD203B41FA5}">
                      <a16:colId xmlns:a16="http://schemas.microsoft.com/office/drawing/2014/main" val="1775898081"/>
                    </a:ext>
                  </a:extLst>
                </a:gridCol>
                <a:gridCol w="1096115">
                  <a:extLst>
                    <a:ext uri="{9D8B030D-6E8A-4147-A177-3AD203B41FA5}">
                      <a16:colId xmlns:a16="http://schemas.microsoft.com/office/drawing/2014/main" val="1169830980"/>
                    </a:ext>
                  </a:extLst>
                </a:gridCol>
                <a:gridCol w="1050541">
                  <a:extLst>
                    <a:ext uri="{9D8B030D-6E8A-4147-A177-3AD203B41FA5}">
                      <a16:colId xmlns:a16="http://schemas.microsoft.com/office/drawing/2014/main" val="385744431"/>
                    </a:ext>
                  </a:extLst>
                </a:gridCol>
                <a:gridCol w="1050541">
                  <a:extLst>
                    <a:ext uri="{9D8B030D-6E8A-4147-A177-3AD203B41FA5}">
                      <a16:colId xmlns:a16="http://schemas.microsoft.com/office/drawing/2014/main" val="3588418028"/>
                    </a:ext>
                  </a:extLst>
                </a:gridCol>
                <a:gridCol w="973296">
                  <a:extLst>
                    <a:ext uri="{9D8B030D-6E8A-4147-A177-3AD203B41FA5}">
                      <a16:colId xmlns:a16="http://schemas.microsoft.com/office/drawing/2014/main" val="3152702717"/>
                    </a:ext>
                  </a:extLst>
                </a:gridCol>
              </a:tblGrid>
              <a:tr h="208363">
                <a:tc rowSpan="2">
                  <a:txBody>
                    <a:bodyPr/>
                    <a:lstStyle/>
                    <a:p>
                      <a:pPr marL="0" marR="0" algn="ctr">
                        <a:lnSpc>
                          <a:spcPct val="150000"/>
                        </a:lnSpc>
                        <a:spcBef>
                          <a:spcPts val="0"/>
                        </a:spcBef>
                        <a:spcAft>
                          <a:spcPts val="0"/>
                        </a:spcAft>
                      </a:pPr>
                      <a:r>
                        <a:rPr lang="mn-MN" sz="1000" kern="1200" dirty="0">
                          <a:effectLst/>
                          <a:latin typeface="Arial" panose="020B0604020202020204" pitchFamily="34" charset="0"/>
                          <a:cs typeface="Arial" panose="020B0604020202020204" pitchFamily="34" charset="0"/>
                        </a:rPr>
                        <a:t>Авлагын ангилал</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rowSpan="2">
                  <a:txBody>
                    <a:bodyPr/>
                    <a:lstStyle/>
                    <a:p>
                      <a:pPr marL="0" marR="0" algn="ctr">
                        <a:lnSpc>
                          <a:spcPct val="150000"/>
                        </a:lnSpc>
                        <a:spcBef>
                          <a:spcPts val="0"/>
                        </a:spcBef>
                        <a:spcAft>
                          <a:spcPts val="0"/>
                        </a:spcAft>
                      </a:pPr>
                      <a:r>
                        <a:rPr lang="mn-MN" sz="1000" kern="1200" dirty="0">
                          <a:effectLst/>
                          <a:latin typeface="Arial" panose="020B0604020202020204" pitchFamily="34" charset="0"/>
                          <a:cs typeface="Arial" panose="020B0604020202020204" pitchFamily="34" charset="0"/>
                        </a:rPr>
                        <a:t>Өмнөх оны мөн үе</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rowSpan="2">
                  <a:txBody>
                    <a:bodyPr/>
                    <a:lstStyle/>
                    <a:p>
                      <a:pPr marL="0" marR="0" algn="ctr">
                        <a:lnSpc>
                          <a:spcPct val="150000"/>
                        </a:lnSpc>
                        <a:spcBef>
                          <a:spcPts val="0"/>
                        </a:spcBef>
                        <a:spcAft>
                          <a:spcPts val="0"/>
                        </a:spcAft>
                      </a:pPr>
                      <a:r>
                        <a:rPr lang="mn-MN" sz="1000" kern="1200" dirty="0">
                          <a:effectLst/>
                          <a:latin typeface="Arial" panose="020B0604020202020204" pitchFamily="34" charset="0"/>
                          <a:cs typeface="Arial" panose="020B0604020202020204" pitchFamily="34" charset="0"/>
                        </a:rPr>
                        <a:t>2022.01.01</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rowSpan="2">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2022.06.30 </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gridSpan="2">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Өсөлт </a:t>
                      </a:r>
                      <a:r>
                        <a:rPr lang="en-US" sz="1000" kern="1200">
                          <a:effectLst/>
                          <a:latin typeface="Arial" panose="020B0604020202020204" pitchFamily="34" charset="0"/>
                          <a:cs typeface="Arial" panose="020B0604020202020204" pitchFamily="34" charset="0"/>
                        </a:rPr>
                        <a:t>/+/, </a:t>
                      </a:r>
                      <a:r>
                        <a:rPr lang="mn-MN" sz="1000" kern="1200">
                          <a:effectLst/>
                          <a:latin typeface="Arial" panose="020B0604020202020204" pitchFamily="34" charset="0"/>
                          <a:cs typeface="Arial" panose="020B0604020202020204" pitchFamily="34" charset="0"/>
                        </a:rPr>
                        <a:t>бууралт</a:t>
                      </a:r>
                      <a:r>
                        <a:rPr lang="en-US" sz="1000" kern="1200">
                          <a:effectLst/>
                          <a:latin typeface="Arial" panose="020B0604020202020204" pitchFamily="34" charset="0"/>
                          <a:cs typeface="Arial" panose="020B0604020202020204" pitchFamily="34" charset="0"/>
                        </a:rPr>
                        <a:t> /-/</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hMerge="1">
                  <a:txBody>
                    <a:bodyPr/>
                    <a:lstStyle/>
                    <a:p>
                      <a:endParaRPr lang="en-US"/>
                    </a:p>
                  </a:txBody>
                  <a:tcPr/>
                </a:tc>
                <a:tc rowSpan="2">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Авлаганд эзлэх хувь</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extLst>
                  <a:ext uri="{0D108BD9-81ED-4DB2-BD59-A6C34878D82A}">
                    <a16:rowId xmlns:a16="http://schemas.microsoft.com/office/drawing/2014/main" val="1755136176"/>
                  </a:ext>
                </a:extLst>
              </a:tr>
              <a:tr h="4045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Өмнөх оноос</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Оны эхнээс</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vMerge="1">
                  <a:txBody>
                    <a:bodyPr/>
                    <a:lstStyle/>
                    <a:p>
                      <a:endParaRPr lang="en-US"/>
                    </a:p>
                  </a:txBody>
                  <a:tcPr/>
                </a:tc>
                <a:extLst>
                  <a:ext uri="{0D108BD9-81ED-4DB2-BD59-A6C34878D82A}">
                    <a16:rowId xmlns:a16="http://schemas.microsoft.com/office/drawing/2014/main" val="4197280446"/>
                  </a:ext>
                </a:extLst>
              </a:tr>
              <a:tr h="394421">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Борлуулалтын авлага</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0</a:t>
                      </a:r>
                      <a:r>
                        <a:rPr lang="en-US" sz="1000">
                          <a:effectLst/>
                          <a:latin typeface="Arial" panose="020B0604020202020204" pitchFamily="34" charset="0"/>
                          <a:cs typeface="Arial" panose="020B0604020202020204" pitchFamily="34" charset="0"/>
                        </a:rPr>
                        <a:t>.3</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770.6</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3.5</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3.2</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-767.1</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5.0</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extLst>
                  <a:ext uri="{0D108BD9-81ED-4DB2-BD59-A6C34878D82A}">
                    <a16:rowId xmlns:a16="http://schemas.microsoft.com/office/drawing/2014/main" val="835220178"/>
                  </a:ext>
                </a:extLst>
              </a:tr>
              <a:tr h="394421">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ҮААНБ-аас авах авлага</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8.7</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67.6</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39.1</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30.4</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-28.5</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55.5</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extLst>
                  <a:ext uri="{0D108BD9-81ED-4DB2-BD59-A6C34878D82A}">
                    <a16:rowId xmlns:a16="http://schemas.microsoft.com/office/drawing/2014/main" val="3188321919"/>
                  </a:ext>
                </a:extLst>
              </a:tr>
              <a:tr h="792763">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Ажилтан албан хаагчдаас авах авлага</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13.3</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4.8</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27.1</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13.8</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9.0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38.4</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extLst>
                  <a:ext uri="{0D108BD9-81ED-4DB2-BD59-A6C34878D82A}">
                    <a16:rowId xmlns:a16="http://schemas.microsoft.com/office/drawing/2014/main" val="131241530"/>
                  </a:ext>
                </a:extLst>
              </a:tr>
              <a:tr h="590939">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Бусад /татварын авлага/</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0.8</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0.8</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0.8</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0.0</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0.0</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1.1</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extLst>
                  <a:ext uri="{0D108BD9-81ED-4DB2-BD59-A6C34878D82A}">
                    <a16:rowId xmlns:a16="http://schemas.microsoft.com/office/drawing/2014/main" val="4259022439"/>
                  </a:ext>
                </a:extLst>
              </a:tr>
              <a:tr h="290588">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НИЙТ ДҮН</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23.1</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843.8</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70.5</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47.4</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-773.3</a:t>
                      </a:r>
                      <a:endParaRPr lang="en-US" sz="90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100.0</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55864" marR="55864" marT="7759" marB="0" anchor="ctr"/>
                </a:tc>
                <a:extLst>
                  <a:ext uri="{0D108BD9-81ED-4DB2-BD59-A6C34878D82A}">
                    <a16:rowId xmlns:a16="http://schemas.microsoft.com/office/drawing/2014/main" val="94463751"/>
                  </a:ext>
                </a:extLst>
              </a:tr>
            </a:tbl>
          </a:graphicData>
        </a:graphic>
      </p:graphicFrame>
    </p:spTree>
    <p:extLst>
      <p:ext uri="{BB962C8B-B14F-4D97-AF65-F5344CB8AC3E}">
        <p14:creationId xmlns:p14="http://schemas.microsoft.com/office/powerpoint/2010/main" val="413141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1345" y="433880"/>
            <a:ext cx="4267705" cy="369332"/>
          </a:xfrm>
          <a:prstGeom prst="rect">
            <a:avLst/>
          </a:prstGeom>
        </p:spPr>
        <p:txBody>
          <a:bodyPr wrap="square">
            <a:spAutoFit/>
          </a:bodyPr>
          <a:lstStyle/>
          <a:p>
            <a:pPr lvl="0" algn="ctr"/>
            <a:r>
              <a:rPr lang="mn-MN" b="1" i="1" dirty="0">
                <a:solidFill>
                  <a:prstClr val="black"/>
                </a:solidFill>
                <a:latin typeface="Arial" pitchFamily="34" charset="0"/>
                <a:cs typeface="Arial" pitchFamily="34" charset="0"/>
              </a:rPr>
              <a:t>НИЙТ ӨГЛӨГ</a:t>
            </a:r>
            <a:r>
              <a:rPr lang="en-US" b="1" i="1" dirty="0">
                <a:solidFill>
                  <a:prstClr val="black"/>
                </a:solidFill>
                <a:latin typeface="Arial" pitchFamily="34" charset="0"/>
                <a:cs typeface="Arial" pitchFamily="34" charset="0"/>
              </a:rPr>
              <a:t> /</a:t>
            </a:r>
            <a:r>
              <a:rPr lang="mn-MN" b="1" i="1" dirty="0">
                <a:solidFill>
                  <a:prstClr val="black"/>
                </a:solidFill>
                <a:latin typeface="Arial" pitchFamily="34" charset="0"/>
                <a:cs typeface="Arial" pitchFamily="34" charset="0"/>
              </a:rPr>
              <a:t>сая төгрөгөөр/</a:t>
            </a:r>
            <a:endParaRPr lang="en-US" b="1" i="1" dirty="0">
              <a:solidFill>
                <a:prstClr val="black"/>
              </a:solidFill>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43127AE6-878D-49F4-8F8D-6D77EBCE99E8}"/>
              </a:ext>
            </a:extLst>
          </p:cNvPr>
          <p:cNvGraphicFramePr>
            <a:graphicFrameLocks noGrp="1"/>
          </p:cNvGraphicFramePr>
          <p:nvPr>
            <p:extLst>
              <p:ext uri="{D42A27DB-BD31-4B8C-83A1-F6EECF244321}">
                <p14:modId xmlns:p14="http://schemas.microsoft.com/office/powerpoint/2010/main" val="1143601253"/>
              </p:ext>
            </p:extLst>
          </p:nvPr>
        </p:nvGraphicFramePr>
        <p:xfrm>
          <a:off x="296260" y="1655520"/>
          <a:ext cx="8246070" cy="3086145"/>
        </p:xfrm>
        <a:graphic>
          <a:graphicData uri="http://schemas.openxmlformats.org/drawingml/2006/table">
            <a:tbl>
              <a:tblPr firstRow="1" firstCol="1" bandRow="1">
                <a:tableStyleId>{5C22544A-7EE6-4342-B048-85BDC9FD1C3A}</a:tableStyleId>
              </a:tblPr>
              <a:tblGrid>
                <a:gridCol w="1383711">
                  <a:extLst>
                    <a:ext uri="{9D8B030D-6E8A-4147-A177-3AD203B41FA5}">
                      <a16:colId xmlns:a16="http://schemas.microsoft.com/office/drawing/2014/main" val="2446914575"/>
                    </a:ext>
                  </a:extLst>
                </a:gridCol>
                <a:gridCol w="1080803">
                  <a:extLst>
                    <a:ext uri="{9D8B030D-6E8A-4147-A177-3AD203B41FA5}">
                      <a16:colId xmlns:a16="http://schemas.microsoft.com/office/drawing/2014/main" val="225439418"/>
                    </a:ext>
                  </a:extLst>
                </a:gridCol>
                <a:gridCol w="1206356">
                  <a:extLst>
                    <a:ext uri="{9D8B030D-6E8A-4147-A177-3AD203B41FA5}">
                      <a16:colId xmlns:a16="http://schemas.microsoft.com/office/drawing/2014/main" val="706152849"/>
                    </a:ext>
                  </a:extLst>
                </a:gridCol>
                <a:gridCol w="1149286">
                  <a:extLst>
                    <a:ext uri="{9D8B030D-6E8A-4147-A177-3AD203B41FA5}">
                      <a16:colId xmlns:a16="http://schemas.microsoft.com/office/drawing/2014/main" val="2856451328"/>
                    </a:ext>
                  </a:extLst>
                </a:gridCol>
                <a:gridCol w="1264304">
                  <a:extLst>
                    <a:ext uri="{9D8B030D-6E8A-4147-A177-3AD203B41FA5}">
                      <a16:colId xmlns:a16="http://schemas.microsoft.com/office/drawing/2014/main" val="1760784976"/>
                    </a:ext>
                  </a:extLst>
                </a:gridCol>
                <a:gridCol w="1027248">
                  <a:extLst>
                    <a:ext uri="{9D8B030D-6E8A-4147-A177-3AD203B41FA5}">
                      <a16:colId xmlns:a16="http://schemas.microsoft.com/office/drawing/2014/main" val="4017373435"/>
                    </a:ext>
                  </a:extLst>
                </a:gridCol>
                <a:gridCol w="1134362">
                  <a:extLst>
                    <a:ext uri="{9D8B030D-6E8A-4147-A177-3AD203B41FA5}">
                      <a16:colId xmlns:a16="http://schemas.microsoft.com/office/drawing/2014/main" val="2392482811"/>
                    </a:ext>
                  </a:extLst>
                </a:gridCol>
              </a:tblGrid>
              <a:tr h="188405">
                <a:tc rowSpan="2">
                  <a:txBody>
                    <a:bodyPr/>
                    <a:lstStyle/>
                    <a:p>
                      <a:pPr marL="0" marR="0" algn="ctr">
                        <a:lnSpc>
                          <a:spcPct val="150000"/>
                        </a:lnSpc>
                        <a:spcBef>
                          <a:spcPts val="0"/>
                        </a:spcBef>
                        <a:spcAft>
                          <a:spcPts val="0"/>
                        </a:spcAft>
                      </a:pPr>
                      <a:r>
                        <a:rPr lang="mn-MN" sz="1000" kern="1200" dirty="0">
                          <a:effectLst/>
                          <a:latin typeface="Arial" panose="020B0604020202020204" pitchFamily="34" charset="0"/>
                          <a:cs typeface="Arial" panose="020B0604020202020204" pitchFamily="34" charset="0"/>
                        </a:rPr>
                        <a:t>Өглөгийн ангилал</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rowSpan="2">
                  <a:txBody>
                    <a:bodyPr/>
                    <a:lstStyle/>
                    <a:p>
                      <a:pPr marL="0" marR="0" algn="ctr">
                        <a:lnSpc>
                          <a:spcPct val="150000"/>
                        </a:lnSpc>
                        <a:spcBef>
                          <a:spcPts val="0"/>
                        </a:spcBef>
                        <a:spcAft>
                          <a:spcPts val="0"/>
                        </a:spcAft>
                      </a:pPr>
                      <a:r>
                        <a:rPr lang="mn-MN" sz="1000" kern="1200" dirty="0">
                          <a:effectLst/>
                          <a:latin typeface="Arial" panose="020B0604020202020204" pitchFamily="34" charset="0"/>
                          <a:cs typeface="Arial" panose="020B0604020202020204" pitchFamily="34" charset="0"/>
                        </a:rPr>
                        <a:t>Өмнөх оны мөн үе</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rowSpan="2">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2022.01.01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rowSpan="2">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2022.06.30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gridSpan="2">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Өсөлт </a:t>
                      </a:r>
                      <a:r>
                        <a:rPr lang="en-US" sz="1000" kern="1200">
                          <a:effectLst/>
                          <a:latin typeface="Arial" panose="020B0604020202020204" pitchFamily="34" charset="0"/>
                          <a:cs typeface="Arial" panose="020B0604020202020204" pitchFamily="34" charset="0"/>
                        </a:rPr>
                        <a:t>/+/, </a:t>
                      </a:r>
                      <a:r>
                        <a:rPr lang="mn-MN" sz="1000" kern="1200">
                          <a:effectLst/>
                          <a:latin typeface="Arial" panose="020B0604020202020204" pitchFamily="34" charset="0"/>
                          <a:cs typeface="Arial" panose="020B0604020202020204" pitchFamily="34" charset="0"/>
                        </a:rPr>
                        <a:t>бууралт</a:t>
                      </a:r>
                      <a:r>
                        <a:rPr lang="en-US" sz="1000" kern="1200">
                          <a:effectLst/>
                          <a:latin typeface="Arial" panose="020B0604020202020204" pitchFamily="34" charset="0"/>
                          <a:cs typeface="Arial" panose="020B0604020202020204" pitchFamily="34" charset="0"/>
                        </a:rPr>
                        <a:t> /-/</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hMerge="1">
                  <a:txBody>
                    <a:bodyPr/>
                    <a:lstStyle/>
                    <a:p>
                      <a:endParaRPr lang="en-US"/>
                    </a:p>
                  </a:txBody>
                  <a:tcPr/>
                </a:tc>
                <a:tc rowSpan="2">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Авлаганд эзлэх хувь</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extLst>
                  <a:ext uri="{0D108BD9-81ED-4DB2-BD59-A6C34878D82A}">
                    <a16:rowId xmlns:a16="http://schemas.microsoft.com/office/drawing/2014/main" val="4078279056"/>
                  </a:ext>
                </a:extLst>
              </a:tr>
              <a:tr h="35343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Өмнөх оноос</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Оны эхнээс</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vMerge="1">
                  <a:txBody>
                    <a:bodyPr/>
                    <a:lstStyle/>
                    <a:p>
                      <a:endParaRPr lang="en-US"/>
                    </a:p>
                  </a:txBody>
                  <a:tcPr/>
                </a:tc>
                <a:extLst>
                  <a:ext uri="{0D108BD9-81ED-4DB2-BD59-A6C34878D82A}">
                    <a16:rowId xmlns:a16="http://schemas.microsoft.com/office/drawing/2014/main" val="2852740272"/>
                  </a:ext>
                </a:extLst>
              </a:tr>
              <a:tr h="353431">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Нүүрсний өглөг</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390.1</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en-US" sz="1000" dirty="0">
                          <a:effectLst/>
                          <a:latin typeface="Arial" panose="020B0604020202020204" pitchFamily="34" charset="0"/>
                          <a:cs typeface="Arial" panose="020B0604020202020204" pitchFamily="34" charset="0"/>
                        </a:rPr>
                        <a:t>1</a:t>
                      </a:r>
                      <a:r>
                        <a:rPr lang="mn-MN" sz="1000" dirty="0">
                          <a:effectLst/>
                          <a:latin typeface="Arial" panose="020B0604020202020204" pitchFamily="34" charset="0"/>
                          <a:cs typeface="Arial" panose="020B0604020202020204" pitchFamily="34" charset="0"/>
                        </a:rPr>
                        <a:t>,</a:t>
                      </a:r>
                      <a:r>
                        <a:rPr lang="en-US" sz="1000" dirty="0">
                          <a:effectLst/>
                          <a:latin typeface="Arial" panose="020B0604020202020204" pitchFamily="34" charset="0"/>
                          <a:cs typeface="Arial" panose="020B0604020202020204" pitchFamily="34" charset="0"/>
                        </a:rPr>
                        <a:t>313.6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517.7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127.6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-795.9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19.4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extLst>
                  <a:ext uri="{0D108BD9-81ED-4DB2-BD59-A6C34878D82A}">
                    <a16:rowId xmlns:a16="http://schemas.microsoft.com/office/drawing/2014/main" val="3798194565"/>
                  </a:ext>
                </a:extLst>
              </a:tr>
              <a:tr h="353431">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Татварын өглөг</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921.6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526.3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910.0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-11.6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383.7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34.1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extLst>
                  <a:ext uri="{0D108BD9-81ED-4DB2-BD59-A6C34878D82A}">
                    <a16:rowId xmlns:a16="http://schemas.microsoft.com/office/drawing/2014/main" val="3966857152"/>
                  </a:ext>
                </a:extLst>
              </a:tr>
              <a:tr h="536744">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Богино хугацаат банкны зээл</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0.0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333.3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0.0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0.0</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-333.3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extLst>
                  <a:ext uri="{0D108BD9-81ED-4DB2-BD59-A6C34878D82A}">
                    <a16:rowId xmlns:a16="http://schemas.microsoft.com/office/drawing/2014/main" val="2589819126"/>
                  </a:ext>
                </a:extLst>
              </a:tr>
              <a:tr h="536744">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Бэлтгэн нийлүүлэгчид өгөх өглөг</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324.5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166.4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600.1</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275.6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433.7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22.5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extLst>
                  <a:ext uri="{0D108BD9-81ED-4DB2-BD59-A6C34878D82A}">
                    <a16:rowId xmlns:a16="http://schemas.microsoft.com/office/drawing/2014/main" val="337629589"/>
                  </a:ext>
                </a:extLst>
              </a:tr>
              <a:tr h="353431">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Цахилгааны өглөг</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373.2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523.6</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636.9</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263.7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113.3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24.0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extLst>
                  <a:ext uri="{0D108BD9-81ED-4DB2-BD59-A6C34878D82A}">
                    <a16:rowId xmlns:a16="http://schemas.microsoft.com/office/drawing/2014/main" val="2313015996"/>
                  </a:ext>
                </a:extLst>
              </a:tr>
              <a:tr h="263089">
                <a:tc>
                  <a:txBody>
                    <a:bodyPr/>
                    <a:lstStyle/>
                    <a:p>
                      <a:pPr marL="0" marR="0" algn="ctr">
                        <a:lnSpc>
                          <a:spcPct val="150000"/>
                        </a:lnSpc>
                        <a:spcBef>
                          <a:spcPts val="0"/>
                        </a:spcBef>
                        <a:spcAft>
                          <a:spcPts val="0"/>
                        </a:spcAft>
                      </a:pPr>
                      <a:r>
                        <a:rPr lang="mn-MN" sz="1000" kern="1200">
                          <a:effectLst/>
                          <a:latin typeface="Arial" panose="020B0604020202020204" pitchFamily="34" charset="0"/>
                          <a:cs typeface="Arial" panose="020B0604020202020204" pitchFamily="34" charset="0"/>
                        </a:rPr>
                        <a:t>НИЙТ ДҮН</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en-US" sz="1000">
                          <a:effectLst/>
                          <a:latin typeface="Arial" panose="020B0604020202020204" pitchFamily="34" charset="0"/>
                          <a:cs typeface="Arial" panose="020B0604020202020204" pitchFamily="34" charset="0"/>
                        </a:rPr>
                        <a:t>2,009.4</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2,863.2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2,664.7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655.3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a:effectLst/>
                          <a:latin typeface="Arial" panose="020B0604020202020204" pitchFamily="34" charset="0"/>
                          <a:cs typeface="Arial" panose="020B0604020202020204" pitchFamily="34" charset="0"/>
                        </a:rPr>
                        <a:t>-198.5</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tc>
                  <a:txBody>
                    <a:bodyPr/>
                    <a:lstStyle/>
                    <a:p>
                      <a:pPr marL="0" marR="0" algn="r">
                        <a:lnSpc>
                          <a:spcPct val="150000"/>
                        </a:lnSpc>
                        <a:spcBef>
                          <a:spcPts val="0"/>
                        </a:spcBef>
                        <a:spcAft>
                          <a:spcPts val="0"/>
                        </a:spcAft>
                      </a:pPr>
                      <a:r>
                        <a:rPr lang="mn-MN" sz="1000" dirty="0">
                          <a:effectLst/>
                          <a:latin typeface="Arial" panose="020B0604020202020204" pitchFamily="34" charset="0"/>
                          <a:cs typeface="Arial" panose="020B0604020202020204" pitchFamily="34" charset="0"/>
                        </a:rPr>
                        <a:t>100.0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930" marR="52930" marT="7351" marB="0" anchor="ctr"/>
                </a:tc>
                <a:extLst>
                  <a:ext uri="{0D108BD9-81ED-4DB2-BD59-A6C34878D82A}">
                    <a16:rowId xmlns:a16="http://schemas.microsoft.com/office/drawing/2014/main" val="2390495051"/>
                  </a:ext>
                </a:extLst>
              </a:tr>
            </a:tbl>
          </a:graphicData>
        </a:graphic>
      </p:graphicFrame>
    </p:spTree>
    <p:extLst>
      <p:ext uri="{BB962C8B-B14F-4D97-AF65-F5344CB8AC3E}">
        <p14:creationId xmlns:p14="http://schemas.microsoft.com/office/powerpoint/2010/main" val="18748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08226"/>
            <a:ext cx="7772400" cy="916230"/>
          </a:xfrm>
        </p:spPr>
        <p:txBody>
          <a:bodyPr>
            <a:normAutofit fontScale="90000"/>
          </a:bodyPr>
          <a:lstStyle/>
          <a:p>
            <a:pPr algn="ctr"/>
            <a:r>
              <a:rPr lang="mn-MN" dirty="0">
                <a:latin typeface="Arial" pitchFamily="34" charset="0"/>
                <a:cs typeface="Arial" pitchFamily="34" charset="0"/>
              </a:rPr>
              <a:t>АНХААРАЛ ХАНДУУЛСАН ТА БҮХЭНД БАЯРЛАЛАА</a:t>
            </a:r>
            <a:endParaRPr lang="en-US" dirty="0">
              <a:latin typeface="Arial" pitchFamily="34" charset="0"/>
              <a:cs typeface="Arial" pitchFamily="34" charset="0"/>
            </a:endParaRPr>
          </a:p>
        </p:txBody>
      </p:sp>
    </p:spTree>
    <p:extLst>
      <p:ext uri="{BB962C8B-B14F-4D97-AF65-F5344CB8AC3E}">
        <p14:creationId xmlns:p14="http://schemas.microsoft.com/office/powerpoint/2010/main" val="10910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5">
                <a:lumMod val="20000"/>
                <a:lumOff val="80000"/>
              </a:schemeClr>
            </a:gs>
            <a:gs pos="0">
              <a:schemeClr val="tx2">
                <a:lumMod val="20000"/>
                <a:lumOff val="80000"/>
              </a:schemeClr>
            </a:gs>
            <a:gs pos="47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44B5ED-AECD-4856-B2A8-78E9B706C6D6}"/>
              </a:ext>
            </a:extLst>
          </p:cNvPr>
          <p:cNvPicPr>
            <a:picLocks noChangeAspect="1"/>
          </p:cNvPicPr>
          <p:nvPr/>
        </p:nvPicPr>
        <p:blipFill>
          <a:blip r:embed="rId2"/>
          <a:stretch>
            <a:fillRect/>
          </a:stretch>
        </p:blipFill>
        <p:spPr>
          <a:xfrm>
            <a:off x="754375" y="281174"/>
            <a:ext cx="7635250" cy="4581151"/>
          </a:xfrm>
          <a:prstGeom prst="rect">
            <a:avLst/>
          </a:prstGeom>
        </p:spPr>
      </p:pic>
    </p:spTree>
    <p:extLst>
      <p:ext uri="{BB962C8B-B14F-4D97-AF65-F5344CB8AC3E}">
        <p14:creationId xmlns:p14="http://schemas.microsoft.com/office/powerpoint/2010/main" val="423876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33880"/>
            <a:ext cx="7772400" cy="305409"/>
          </a:xfrm>
        </p:spPr>
        <p:txBody>
          <a:bodyPr>
            <a:normAutofit fontScale="90000"/>
          </a:bodyPr>
          <a:lstStyle/>
          <a:p>
            <a:r>
              <a:rPr lang="mn-MN" sz="1800" b="1" i="1" dirty="0">
                <a:solidFill>
                  <a:schemeClr val="tx1"/>
                </a:solidFill>
                <a:effectLst/>
                <a:latin typeface="Arial" pitchFamily="34" charset="0"/>
                <a:cs typeface="Arial" pitchFamily="34" charset="0"/>
              </a:rPr>
              <a:t>ДУЛААНЫ ЭРЧИМ ХҮЧНИЙ ТҮГЭЭЛТ:</a:t>
            </a:r>
            <a:endParaRPr lang="en-US" sz="1800" b="1" i="1" dirty="0">
              <a:solidFill>
                <a:schemeClr val="tx1"/>
              </a:solidFill>
              <a:effectLst/>
              <a:latin typeface="Arial" pitchFamily="34" charset="0"/>
              <a:cs typeface="Arial" pitchFamily="34" charset="0"/>
            </a:endParaRPr>
          </a:p>
        </p:txBody>
      </p:sp>
      <p:graphicFrame>
        <p:nvGraphicFramePr>
          <p:cNvPr id="4" name="Chart 3">
            <a:extLst>
              <a:ext uri="{FF2B5EF4-FFF2-40B4-BE49-F238E27FC236}">
                <a16:creationId xmlns:a16="http://schemas.microsoft.com/office/drawing/2014/main" id="{500B5295-C6DA-4174-B447-16FA091DCF42}"/>
              </a:ext>
            </a:extLst>
          </p:cNvPr>
          <p:cNvGraphicFramePr/>
          <p:nvPr>
            <p:extLst>
              <p:ext uri="{D42A27DB-BD31-4B8C-83A1-F6EECF244321}">
                <p14:modId xmlns:p14="http://schemas.microsoft.com/office/powerpoint/2010/main" val="614370881"/>
              </p:ext>
            </p:extLst>
          </p:nvPr>
        </p:nvGraphicFramePr>
        <p:xfrm>
          <a:off x="907079" y="1044700"/>
          <a:ext cx="6871725" cy="3512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330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6A86FBB-991C-4A1A-BBCD-9FDA6AA98C99}"/>
              </a:ext>
            </a:extLst>
          </p:cNvPr>
          <p:cNvGraphicFramePr>
            <a:graphicFrameLocks noGrp="1"/>
          </p:cNvGraphicFramePr>
          <p:nvPr>
            <p:extLst>
              <p:ext uri="{D42A27DB-BD31-4B8C-83A1-F6EECF244321}">
                <p14:modId xmlns:p14="http://schemas.microsoft.com/office/powerpoint/2010/main" val="1850466049"/>
              </p:ext>
            </p:extLst>
          </p:nvPr>
        </p:nvGraphicFramePr>
        <p:xfrm>
          <a:off x="754375" y="1502815"/>
          <a:ext cx="7635251" cy="1715329"/>
        </p:xfrm>
        <a:graphic>
          <a:graphicData uri="http://schemas.openxmlformats.org/drawingml/2006/table">
            <a:tbl>
              <a:tblPr firstRow="1" firstCol="1" bandRow="1"/>
              <a:tblGrid>
                <a:gridCol w="1132110">
                  <a:extLst>
                    <a:ext uri="{9D8B030D-6E8A-4147-A177-3AD203B41FA5}">
                      <a16:colId xmlns:a16="http://schemas.microsoft.com/office/drawing/2014/main" val="2569290689"/>
                    </a:ext>
                  </a:extLst>
                </a:gridCol>
                <a:gridCol w="1199666">
                  <a:extLst>
                    <a:ext uri="{9D8B030D-6E8A-4147-A177-3AD203B41FA5}">
                      <a16:colId xmlns:a16="http://schemas.microsoft.com/office/drawing/2014/main" val="2934642397"/>
                    </a:ext>
                  </a:extLst>
                </a:gridCol>
                <a:gridCol w="1199666">
                  <a:extLst>
                    <a:ext uri="{9D8B030D-6E8A-4147-A177-3AD203B41FA5}">
                      <a16:colId xmlns:a16="http://schemas.microsoft.com/office/drawing/2014/main" val="1069022315"/>
                    </a:ext>
                  </a:extLst>
                </a:gridCol>
                <a:gridCol w="897003">
                  <a:extLst>
                    <a:ext uri="{9D8B030D-6E8A-4147-A177-3AD203B41FA5}">
                      <a16:colId xmlns:a16="http://schemas.microsoft.com/office/drawing/2014/main" val="730619782"/>
                    </a:ext>
                  </a:extLst>
                </a:gridCol>
                <a:gridCol w="1392459">
                  <a:extLst>
                    <a:ext uri="{9D8B030D-6E8A-4147-A177-3AD203B41FA5}">
                      <a16:colId xmlns:a16="http://schemas.microsoft.com/office/drawing/2014/main" val="626664267"/>
                    </a:ext>
                  </a:extLst>
                </a:gridCol>
                <a:gridCol w="1135823">
                  <a:extLst>
                    <a:ext uri="{9D8B030D-6E8A-4147-A177-3AD203B41FA5}">
                      <a16:colId xmlns:a16="http://schemas.microsoft.com/office/drawing/2014/main" val="141853673"/>
                    </a:ext>
                  </a:extLst>
                </a:gridCol>
                <a:gridCol w="678524">
                  <a:extLst>
                    <a:ext uri="{9D8B030D-6E8A-4147-A177-3AD203B41FA5}">
                      <a16:colId xmlns:a16="http://schemas.microsoft.com/office/drawing/2014/main" val="3081768157"/>
                    </a:ext>
                  </a:extLst>
                </a:gridCol>
              </a:tblGrid>
              <a:tr h="187325">
                <a:tc rowSpan="2">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Сар</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УБДС ТӨХК-д</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Өөрийн түгээлтээр</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4715252"/>
                  </a:ext>
                </a:extLst>
              </a:tr>
              <a:tr h="187325">
                <a:tc vMerge="1">
                  <a:txBody>
                    <a:bodyPr/>
                    <a:lstStyle/>
                    <a:p>
                      <a:endParaRPr lang="en-US"/>
                    </a:p>
                  </a:txBody>
                  <a:tcPr/>
                </a:tc>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Төлөвлөгөө</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Гүйцэтгэл</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Хувь</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Төлөвлөгөө</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Гүйцэтгэл</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Хувь</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536045"/>
                  </a:ext>
                </a:extLst>
              </a:tr>
              <a:tr h="187325">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168,146.0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157</a:t>
                      </a: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a:t>
                      </a: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598.</a:t>
                      </a: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8</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93.7</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139.0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170.0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22.3</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649361"/>
                  </a:ext>
                </a:extLst>
              </a:tr>
              <a:tr h="187325">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2</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118,183.0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     134,351.3 </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113.7</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107.0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148.0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38.3</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695245"/>
                  </a:ext>
                </a:extLst>
              </a:tr>
              <a:tr h="187325">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3</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94,443.0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Mongolian Baiti" panose="03000500000000000000" pitchFamily="66" charset="0"/>
                        </a:rPr>
                        <a:t>       86,764.7 </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91.9</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99.0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110.0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11.1</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139803"/>
                  </a:ext>
                </a:extLst>
              </a:tr>
              <a:tr h="187325">
                <a:tc>
                  <a:txBody>
                    <a:bodyPr/>
                    <a:lstStyle/>
                    <a:p>
                      <a:pPr marL="0" marR="0" algn="ctr">
                        <a:lnSpc>
                          <a:spcPct val="150000"/>
                        </a:lnSpc>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4</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43,988.0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Mongolian Baiti" panose="03000500000000000000" pitchFamily="66" charset="0"/>
                        </a:rPr>
                        <a:t>       45,768.1 </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104.0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41.0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60.0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46.3</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075876"/>
                  </a:ext>
                </a:extLst>
              </a:tr>
              <a:tr h="187325">
                <a:tc>
                  <a:txBody>
                    <a:bodyPr/>
                    <a:lstStyle/>
                    <a:p>
                      <a:pPr marL="0" marR="0" algn="ctr">
                        <a:lnSpc>
                          <a:spcPct val="150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ДҮН</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b="1">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424,760.0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b="1">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424,482.9</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b="1">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99.9</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b="1">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386.0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b="1">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488.0</a:t>
                      </a:r>
                      <a:endParaRPr lang="en-US" sz="110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50000"/>
                        </a:lnSpc>
                        <a:spcBef>
                          <a:spcPts val="0"/>
                        </a:spcBef>
                        <a:spcAft>
                          <a:spcPts val="0"/>
                        </a:spcAft>
                      </a:pPr>
                      <a:r>
                        <a:rPr lang="mn-MN" sz="1200" b="1" dirty="0">
                          <a:solidFill>
                            <a:srgbClr val="000000"/>
                          </a:solidFill>
                          <a:effectLst/>
                          <a:latin typeface="Times New Roman" panose="02020603050405020304" pitchFamily="18" charset="0"/>
                          <a:ea typeface="Times New Roman" panose="02020603050405020304" pitchFamily="18" charset="0"/>
                          <a:cs typeface="Mongolian Baiti" panose="03000500000000000000" pitchFamily="66" charset="0"/>
                        </a:rPr>
                        <a:t>26.4</a:t>
                      </a:r>
                      <a:endParaRPr lang="en-US" sz="1100" dirty="0">
                        <a:effectLst/>
                        <a:latin typeface="Calibri" panose="020F0502020204030204" pitchFamily="34" charset="0"/>
                        <a:ea typeface="Calibri" panose="020F0502020204030204" pitchFamily="34" charset="0"/>
                        <a:cs typeface="Mongolian Baiti" panose="03000500000000000000" pitchFamily="66"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98652"/>
                  </a:ext>
                </a:extLst>
              </a:tr>
            </a:tbl>
          </a:graphicData>
        </a:graphic>
      </p:graphicFrame>
    </p:spTree>
    <p:extLst>
      <p:ext uri="{BB962C8B-B14F-4D97-AF65-F5344CB8AC3E}">
        <p14:creationId xmlns:p14="http://schemas.microsoft.com/office/powerpoint/2010/main" val="208259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30115" y="1350111"/>
            <a:ext cx="3664920" cy="335951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mn-MN" sz="2400" dirty="0">
                <a:latin typeface="Arial" pitchFamily="34" charset="0"/>
                <a:cs typeface="Arial" pitchFamily="34" charset="0"/>
              </a:rPr>
              <a:t>     </a:t>
            </a:r>
            <a:endParaRPr lang="en-US" sz="2400" dirty="0">
              <a:latin typeface="Arial" pitchFamily="34" charset="0"/>
              <a:cs typeface="Arial" pitchFamily="34" charset="0"/>
            </a:endParaRPr>
          </a:p>
        </p:txBody>
      </p:sp>
      <p:sp>
        <p:nvSpPr>
          <p:cNvPr id="13" name="Title 1"/>
          <p:cNvSpPr>
            <a:spLocks noGrp="1"/>
          </p:cNvSpPr>
          <p:nvPr>
            <p:ph type="title"/>
          </p:nvPr>
        </p:nvSpPr>
        <p:spPr>
          <a:xfrm>
            <a:off x="143554" y="281174"/>
            <a:ext cx="5955495" cy="458115"/>
          </a:xfrm>
        </p:spPr>
        <p:txBody>
          <a:bodyPr>
            <a:normAutofit/>
          </a:bodyPr>
          <a:lstStyle/>
          <a:p>
            <a:r>
              <a:rPr lang="mn-MN" sz="1800" b="1" i="1" dirty="0">
                <a:solidFill>
                  <a:schemeClr val="tx1"/>
                </a:solidFill>
                <a:effectLst/>
                <a:latin typeface="Arial" pitchFamily="34" charset="0"/>
                <a:cs typeface="Arial" pitchFamily="34" charset="0"/>
              </a:rPr>
              <a:t>НИЙТ ОРЛОГО: </a:t>
            </a:r>
            <a:endParaRPr lang="en-US" sz="1800" b="1" i="1" dirty="0">
              <a:solidFill>
                <a:schemeClr val="tx1"/>
              </a:solidFill>
              <a:effectLst/>
              <a:latin typeface="Arial" pitchFamily="34" charset="0"/>
              <a:cs typeface="Arial" pitchFamily="34" charset="0"/>
            </a:endParaRPr>
          </a:p>
        </p:txBody>
      </p:sp>
      <p:graphicFrame>
        <p:nvGraphicFramePr>
          <p:cNvPr id="5" name="Chart 4">
            <a:extLst>
              <a:ext uri="{FF2B5EF4-FFF2-40B4-BE49-F238E27FC236}">
                <a16:creationId xmlns:a16="http://schemas.microsoft.com/office/drawing/2014/main" id="{20BBB678-D5A7-48C5-8440-702A0963A098}"/>
              </a:ext>
            </a:extLst>
          </p:cNvPr>
          <p:cNvGraphicFramePr>
            <a:graphicFrameLocks/>
          </p:cNvGraphicFramePr>
          <p:nvPr>
            <p:extLst>
              <p:ext uri="{D42A27DB-BD31-4B8C-83A1-F6EECF244321}">
                <p14:modId xmlns:p14="http://schemas.microsoft.com/office/powerpoint/2010/main" val="1553347854"/>
              </p:ext>
            </p:extLst>
          </p:nvPr>
        </p:nvGraphicFramePr>
        <p:xfrm>
          <a:off x="1059785" y="1200149"/>
          <a:ext cx="5798215" cy="3359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023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554" y="281175"/>
            <a:ext cx="5955495" cy="61082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mn-MN" sz="1800" i="1" dirty="0">
                <a:latin typeface="Arial" pitchFamily="34" charset="0"/>
                <a:cs typeface="Arial" pitchFamily="34" charset="0"/>
              </a:rPr>
              <a:t>ҮЙЛ АЖИЛЛАГААНЫ БУС ОРЛОГЫН БҮТЭЦ: </a:t>
            </a:r>
            <a:endParaRPr lang="en-US" sz="1800" i="1" dirty="0">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562256075"/>
              </p:ext>
            </p:extLst>
          </p:nvPr>
        </p:nvGraphicFramePr>
        <p:xfrm>
          <a:off x="448965" y="1200149"/>
          <a:ext cx="8093365" cy="3356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007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554" y="433879"/>
            <a:ext cx="5955495" cy="458115"/>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mn-MN" sz="1800" i="1" dirty="0">
                <a:latin typeface="Arial" pitchFamily="34" charset="0"/>
                <a:cs typeface="Arial" pitchFamily="34" charset="0"/>
              </a:rPr>
              <a:t>НИЙТ ЗАРДАЛ </a:t>
            </a:r>
            <a:r>
              <a:rPr lang="mn-MN" sz="2800" i="1" dirty="0">
                <a:latin typeface="Arial" pitchFamily="34" charset="0"/>
                <a:cs typeface="Arial" pitchFamily="34" charset="0"/>
              </a:rPr>
              <a:t>/</a:t>
            </a:r>
            <a:r>
              <a:rPr lang="mn-MN" sz="1300" i="1" dirty="0">
                <a:latin typeface="Arial" pitchFamily="34" charset="0"/>
                <a:cs typeface="Arial" pitchFamily="34" charset="0"/>
              </a:rPr>
              <a:t>мянган төгрөгөөр/: </a:t>
            </a:r>
            <a:endParaRPr lang="en-US" sz="1300" i="1" dirty="0">
              <a:latin typeface="Arial" pitchFamily="34" charset="0"/>
              <a:cs typeface="Arial" pitchFamily="34" charset="0"/>
            </a:endParaRPr>
          </a:p>
        </p:txBody>
      </p:sp>
      <p:graphicFrame>
        <p:nvGraphicFramePr>
          <p:cNvPr id="5" name="Chart 4">
            <a:extLst>
              <a:ext uri="{FF2B5EF4-FFF2-40B4-BE49-F238E27FC236}">
                <a16:creationId xmlns:a16="http://schemas.microsoft.com/office/drawing/2014/main" id="{FDD0C3FE-2C13-4233-866F-1BB17696243B}"/>
              </a:ext>
            </a:extLst>
          </p:cNvPr>
          <p:cNvGraphicFramePr>
            <a:graphicFrameLocks/>
          </p:cNvGraphicFramePr>
          <p:nvPr>
            <p:extLst>
              <p:ext uri="{D42A27DB-BD31-4B8C-83A1-F6EECF244321}">
                <p14:modId xmlns:p14="http://schemas.microsoft.com/office/powerpoint/2010/main" val="3587413668"/>
              </p:ext>
            </p:extLst>
          </p:nvPr>
        </p:nvGraphicFramePr>
        <p:xfrm>
          <a:off x="902505" y="1200149"/>
          <a:ext cx="7334415" cy="3509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111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554" y="281175"/>
            <a:ext cx="5955495" cy="610820"/>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mn-MN" sz="1800" i="1" dirty="0">
                <a:latin typeface="Arial" pitchFamily="34" charset="0"/>
                <a:cs typeface="Arial" pitchFamily="34" charset="0"/>
              </a:rPr>
              <a:t>Нийт зардЛЫН БҮТЭЦ: </a:t>
            </a:r>
            <a:endParaRPr lang="en-US" sz="1800" i="1" dirty="0">
              <a:latin typeface="Arial" pitchFamily="34" charset="0"/>
              <a:cs typeface="Arial" pitchFamily="34" charset="0"/>
            </a:endParaRPr>
          </a:p>
        </p:txBody>
      </p:sp>
      <p:graphicFrame>
        <p:nvGraphicFramePr>
          <p:cNvPr id="5" name="Chart 4">
            <a:extLst>
              <a:ext uri="{FF2B5EF4-FFF2-40B4-BE49-F238E27FC236}">
                <a16:creationId xmlns:a16="http://schemas.microsoft.com/office/drawing/2014/main" id="{078FFEFF-75CE-401D-ABA7-AF5EF29255D1}"/>
              </a:ext>
            </a:extLst>
          </p:cNvPr>
          <p:cNvGraphicFramePr/>
          <p:nvPr>
            <p:extLst>
              <p:ext uri="{D42A27DB-BD31-4B8C-83A1-F6EECF244321}">
                <p14:modId xmlns:p14="http://schemas.microsoft.com/office/powerpoint/2010/main" val="2431715144"/>
              </p:ext>
            </p:extLst>
          </p:nvPr>
        </p:nvGraphicFramePr>
        <p:xfrm>
          <a:off x="754376" y="1057275"/>
          <a:ext cx="7482544" cy="3499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536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3554" y="281175"/>
            <a:ext cx="5955495" cy="45811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mn-MN" sz="1800" i="1" dirty="0">
                <a:latin typeface="Arial" pitchFamily="34" charset="0"/>
                <a:cs typeface="Arial" pitchFamily="34" charset="0"/>
              </a:rPr>
              <a:t>АШИГ, АЛДАГДАЛ </a:t>
            </a:r>
            <a:r>
              <a:rPr lang="mn-MN" sz="1000" i="1" dirty="0">
                <a:latin typeface="Arial" pitchFamily="34" charset="0"/>
                <a:cs typeface="Arial" pitchFamily="34" charset="0"/>
              </a:rPr>
              <a:t>/мянган төгрөгөөр/:</a:t>
            </a:r>
            <a:endParaRPr lang="en-US" sz="1000" i="1" dirty="0">
              <a:latin typeface="Arial" pitchFamily="34" charset="0"/>
              <a:cs typeface="Arial" pitchFamily="34" charset="0"/>
            </a:endParaRPr>
          </a:p>
        </p:txBody>
      </p:sp>
      <p:sp>
        <p:nvSpPr>
          <p:cNvPr id="2" name="Rectangle 1"/>
          <p:cNvSpPr/>
          <p:nvPr/>
        </p:nvSpPr>
        <p:spPr>
          <a:xfrm>
            <a:off x="5640935" y="1417588"/>
            <a:ext cx="3359509" cy="369332"/>
          </a:xfrm>
          <a:prstGeom prst="rect">
            <a:avLst/>
          </a:prstGeom>
        </p:spPr>
        <p:txBody>
          <a:bodyPr wrap="square">
            <a:spAutoFit/>
          </a:bodyPr>
          <a:lstStyle/>
          <a:p>
            <a:pPr algn="just"/>
            <a:r>
              <a:rPr lang="mn-MN" dirty="0">
                <a:latin typeface="Arial" pitchFamily="34" charset="0"/>
                <a:cs typeface="Arial" pitchFamily="34" charset="0"/>
              </a:rPr>
              <a:t>	</a:t>
            </a:r>
            <a:endParaRPr lang="en-US" dirty="0"/>
          </a:p>
        </p:txBody>
      </p:sp>
      <p:pic>
        <p:nvPicPr>
          <p:cNvPr id="8" name="Picture 7">
            <a:extLst>
              <a:ext uri="{FF2B5EF4-FFF2-40B4-BE49-F238E27FC236}">
                <a16:creationId xmlns:a16="http://schemas.microsoft.com/office/drawing/2014/main" id="{F0729EE6-EE67-4CBC-8BD6-99736682C4CB}"/>
              </a:ext>
            </a:extLst>
          </p:cNvPr>
          <p:cNvPicPr>
            <a:picLocks noChangeAspect="1"/>
          </p:cNvPicPr>
          <p:nvPr/>
        </p:nvPicPr>
        <p:blipFill>
          <a:blip r:embed="rId2"/>
          <a:stretch>
            <a:fillRect/>
          </a:stretch>
        </p:blipFill>
        <p:spPr>
          <a:xfrm>
            <a:off x="754375" y="1784417"/>
            <a:ext cx="6880865" cy="2545539"/>
          </a:xfrm>
          <a:prstGeom prst="rect">
            <a:avLst/>
          </a:prstGeom>
        </p:spPr>
      </p:pic>
    </p:spTree>
    <p:extLst>
      <p:ext uri="{BB962C8B-B14F-4D97-AF65-F5344CB8AC3E}">
        <p14:creationId xmlns:p14="http://schemas.microsoft.com/office/powerpoint/2010/main" val="192533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358</Words>
  <Application>Microsoft Office PowerPoint</Application>
  <PresentationFormat>On-screen Show (16:9)</PresentationFormat>
  <Paragraphs>163</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“АМГАЛАН ДУЛААНЫ СТАНЦ” ТӨХК-ИЙН 2022 ОНЫ 2 ДУГААР УЛИРЛЫН ТЕХНИК, ЭДИЙН ЗАСГИЙН ҮЗҮҮЛЭЛТ, ЗОРИЛТОТ ТҮВШИНГИЙН БИЕЛЭЛТ</vt:lpstr>
      <vt:lpstr>PowerPoint Presentation</vt:lpstr>
      <vt:lpstr>ДУЛААНЫ ЭРЧИМ ХҮЧНИЙ ТҮГЭЭЛТ:</vt:lpstr>
      <vt:lpstr>PowerPoint Presentation</vt:lpstr>
      <vt:lpstr>НИЙТ ОРЛОГО: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АНХААРАЛ ХАНДУУЛСАН ТА БҮХЭНД БАЯРЛАЛАА</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194</cp:revision>
  <dcterms:created xsi:type="dcterms:W3CDTF">2013-08-21T19:17:07Z</dcterms:created>
  <dcterms:modified xsi:type="dcterms:W3CDTF">2022-08-26T05:09:28Z</dcterms:modified>
</cp:coreProperties>
</file>