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717" r:id="rId4"/>
  </p:sldMasterIdLst>
  <p:notesMasterIdLst>
    <p:notesMasterId r:id="rId39"/>
  </p:notesMasterIdLst>
  <p:sldIdLst>
    <p:sldId id="256" r:id="rId5"/>
    <p:sldId id="412" r:id="rId6"/>
    <p:sldId id="387" r:id="rId7"/>
    <p:sldId id="388" r:id="rId8"/>
    <p:sldId id="389" r:id="rId9"/>
    <p:sldId id="390" r:id="rId10"/>
    <p:sldId id="391" r:id="rId11"/>
    <p:sldId id="339" r:id="rId12"/>
    <p:sldId id="315" r:id="rId13"/>
    <p:sldId id="386" r:id="rId14"/>
    <p:sldId id="344" r:id="rId15"/>
    <p:sldId id="354" r:id="rId16"/>
    <p:sldId id="413" r:id="rId17"/>
    <p:sldId id="385" r:id="rId18"/>
    <p:sldId id="393" r:id="rId19"/>
    <p:sldId id="394" r:id="rId20"/>
    <p:sldId id="395" r:id="rId21"/>
    <p:sldId id="396" r:id="rId22"/>
    <p:sldId id="400" r:id="rId23"/>
    <p:sldId id="398" r:id="rId24"/>
    <p:sldId id="424" r:id="rId25"/>
    <p:sldId id="425" r:id="rId26"/>
    <p:sldId id="399" r:id="rId27"/>
    <p:sldId id="403" r:id="rId28"/>
    <p:sldId id="415" r:id="rId29"/>
    <p:sldId id="416" r:id="rId30"/>
    <p:sldId id="417" r:id="rId31"/>
    <p:sldId id="418" r:id="rId32"/>
    <p:sldId id="419" r:id="rId33"/>
    <p:sldId id="420" r:id="rId34"/>
    <p:sldId id="421" r:id="rId35"/>
    <p:sldId id="401" r:id="rId36"/>
    <p:sldId id="411" r:id="rId37"/>
    <p:sldId id="3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3532" autoAdjust="0"/>
  </p:normalViewPr>
  <p:slideViewPr>
    <p:cSldViewPr snapToGrid="0" showGuides="1">
      <p:cViewPr>
        <p:scale>
          <a:sx n="100" d="100"/>
          <a:sy n="100" d="100"/>
        </p:scale>
        <p:origin x="996" y="16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1040;&#1084;&#1075;&#1072;&#1083;&#1072;&#1085;%20116%20&#1052;&#1042;&#1090;%20&#1058;&#1069;&#1047;&#1198;\&#1044;&#1057;-&#1099;&#1085;%20&#1090;&#1086;&#1086;&#1094;&#1086;&#108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D:\06.02.Xudaldan%20avch%20borluulsan%20DEX%20texnikiin%20uzuulelt\2020-TEZY-mayagt.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arantuya\Desktop\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baseline="0">
                <a:solidFill>
                  <a:srgbClr val="002060"/>
                </a:solidFill>
                <a:latin typeface="Times New Roman" panose="02020603050405020304" pitchFamily="18" charset="0"/>
                <a:ea typeface="+mn-ea"/>
                <a:cs typeface="Times New Roman" panose="02020603050405020304" pitchFamily="18" charset="0"/>
              </a:defRPr>
            </a:pPr>
            <a:r>
              <a:rPr lang="mn-MN" dirty="0">
                <a:solidFill>
                  <a:srgbClr val="002060"/>
                </a:solidFill>
              </a:rPr>
              <a:t>Оргил ачааллын үеийн </a:t>
            </a:r>
            <a:r>
              <a:rPr lang="en-US" dirty="0">
                <a:solidFill>
                  <a:srgbClr val="002060"/>
                </a:solidFill>
              </a:rPr>
              <a:t>G</a:t>
            </a:r>
            <a:r>
              <a:rPr lang="mn-MN" baseline="-25000" dirty="0">
                <a:solidFill>
                  <a:srgbClr val="002060"/>
                </a:solidFill>
              </a:rPr>
              <a:t>ус</a:t>
            </a:r>
            <a:r>
              <a:rPr lang="mn-MN" dirty="0">
                <a:solidFill>
                  <a:srgbClr val="002060"/>
                </a:solidFill>
              </a:rPr>
              <a:t>, т/ц</a:t>
            </a:r>
          </a:p>
        </c:rich>
      </c:tx>
      <c:overlay val="0"/>
      <c:spPr>
        <a:noFill/>
        <a:ln>
          <a:noFill/>
        </a:ln>
        <a:effectLst/>
      </c:spPr>
      <c:txPr>
        <a:bodyPr rot="0" spcFirstLastPara="1" vertOverflow="ellipsis" vert="horz" wrap="square" anchor="ctr" anchorCtr="1"/>
        <a:lstStyle/>
        <a:p>
          <a:pPr>
            <a:defRPr sz="1440" b="1" i="0" u="none" strike="noStrike" kern="1200" cap="all" baseline="0">
              <a:solidFill>
                <a:srgbClr val="002060"/>
              </a:solidFill>
              <a:latin typeface="Times New Roman" panose="02020603050405020304" pitchFamily="18" charset="0"/>
              <a:ea typeface="+mn-ea"/>
              <a:cs typeface="Times New Roman" panose="02020603050405020304" pitchFamily="18" charset="0"/>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888888888888884E-2"/>
          <c:y val="9.5542343814089284E-2"/>
          <c:w val="0.81589269543061504"/>
          <c:h val="0.90445765618591067"/>
        </c:manualLayout>
      </c:layout>
      <c:pie3DChart>
        <c:varyColors val="1"/>
        <c:ser>
          <c:idx val="0"/>
          <c:order val="0"/>
          <c:tx>
            <c:strRef>
              <c:f>'Вагон таталт'!$D$17</c:f>
              <c:strCache>
                <c:ptCount val="1"/>
                <c:pt idx="0">
                  <c:v>Оргил ачааллын үеийн Gус, т/ц</c:v>
                </c:pt>
              </c:strCache>
            </c:strRef>
          </c:tx>
          <c:explosion val="2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9BE-4846-8FE7-FD1131BF2B08}"/>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9BE-4846-8FE7-FD1131BF2B08}"/>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09BE-4846-8FE7-FD1131BF2B08}"/>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09BE-4846-8FE7-FD1131BF2B08}"/>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09BE-4846-8FE7-FD1131BF2B08}"/>
              </c:ext>
            </c:extLst>
          </c:dPt>
          <c:dLbls>
            <c:dLbl>
              <c:idx val="0"/>
              <c:layout>
                <c:manualLayout>
                  <c:x val="2.3801630059400471E-2"/>
                  <c:y val="0.11196241338174744"/>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9BE-4846-8FE7-FD1131BF2B08}"/>
                </c:ext>
              </c:extLst>
            </c:dLbl>
            <c:dLbl>
              <c:idx val="1"/>
              <c:layout>
                <c:manualLayout>
                  <c:x val="-0.16524765544657805"/>
                  <c:y val="0.14108810817016276"/>
                </c:manualLayout>
              </c:layout>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9BE-4846-8FE7-FD1131BF2B08}"/>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5-09BE-4846-8FE7-FD1131BF2B08}"/>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7-09BE-4846-8FE7-FD1131BF2B08}"/>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9-09BE-4846-8FE7-FD1131BF2B08}"/>
                </c:ext>
              </c:extLst>
            </c:dLbl>
            <c:spPr>
              <a:solidFill>
                <a:prstClr val="white">
                  <a:alpha val="90000"/>
                </a:prstClr>
              </a:solidFill>
              <a:ln w="12700" cap="flat" cmpd="sng" algn="ctr">
                <a:solidFill>
                  <a:srgbClr val="0680C3"/>
                </a:solidFill>
                <a:round/>
              </a:ln>
              <a:effectLst>
                <a:outerShdw blurRad="50800" dist="38100" dir="2700000" algn="tl" rotWithShape="0">
                  <a:srgbClr val="0680C3">
                    <a:lumMod val="75000"/>
                    <a:alpha val="40000"/>
                  </a:srgb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'Вагон таталт'!$C$18:$C$22</c:f>
              <c:strCache>
                <c:ptCount val="5"/>
                <c:pt idx="0">
                  <c:v>ДЦС-2</c:v>
                </c:pt>
                <c:pt idx="1">
                  <c:v>ДЦС-3 (Дунд)</c:v>
                </c:pt>
                <c:pt idx="2">
                  <c:v>ДЦС-3 (Өндөр)</c:v>
                </c:pt>
                <c:pt idx="3">
                  <c:v>ДЦС-4</c:v>
                </c:pt>
                <c:pt idx="4">
                  <c:v>АЦС</c:v>
                </c:pt>
              </c:strCache>
            </c:strRef>
          </c:cat>
          <c:val>
            <c:numRef>
              <c:f>'Вагон таталт'!$D$18:$D$22</c:f>
              <c:numCache>
                <c:formatCode>General</c:formatCode>
                <c:ptCount val="5"/>
                <c:pt idx="0">
                  <c:v>805</c:v>
                </c:pt>
                <c:pt idx="1">
                  <c:v>4402</c:v>
                </c:pt>
                <c:pt idx="2">
                  <c:v>3940</c:v>
                </c:pt>
                <c:pt idx="3">
                  <c:v>13411</c:v>
                </c:pt>
                <c:pt idx="4">
                  <c:v>1356</c:v>
                </c:pt>
              </c:numCache>
            </c:numRef>
          </c:val>
          <c:extLst>
            <c:ext xmlns:c16="http://schemas.microsoft.com/office/drawing/2014/chart" uri="{C3380CC4-5D6E-409C-BE32-E72D297353CC}">
              <c16:uniqueId val="{0000000A-09BE-4846-8FE7-FD1131BF2B08}"/>
            </c:ext>
          </c:extLst>
        </c:ser>
        <c:ser>
          <c:idx val="1"/>
          <c:order val="1"/>
          <c:tx>
            <c:strRef>
              <c:f>'Вагон таталт'!$E$17</c:f>
              <c:strCache>
                <c:ptCount val="1"/>
                <c:pt idx="0">
                  <c:v>Эзлэх хувь, %</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C-09BE-4846-8FE7-FD1131BF2B08}"/>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E-09BE-4846-8FE7-FD1131BF2B08}"/>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10-09BE-4846-8FE7-FD1131BF2B08}"/>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12-09BE-4846-8FE7-FD1131BF2B08}"/>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14-09BE-4846-8FE7-FD1131BF2B08}"/>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accent1"/>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C-09BE-4846-8FE7-FD1131BF2B08}"/>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accent2"/>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E-09BE-4846-8FE7-FD1131BF2B08}"/>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accent3"/>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10-09BE-4846-8FE7-FD1131BF2B08}"/>
                </c:ext>
              </c:extLst>
            </c:dLbl>
            <c:dLbl>
              <c:idx val="3"/>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accent4"/>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12-09BE-4846-8FE7-FD1131BF2B08}"/>
                </c:ext>
              </c:extLst>
            </c:dLbl>
            <c:dLbl>
              <c:idx val="4"/>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accent5"/>
                      </a:solidFill>
                      <a:effectLst/>
                      <a:latin typeface="Times New Roman" panose="02020603050405020304" pitchFamily="18" charset="0"/>
                      <a:ea typeface="+mn-ea"/>
                      <a:cs typeface="Times New Roman" panose="02020603050405020304" pitchFamily="18" charset="0"/>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14-09BE-4846-8FE7-FD1131BF2B08}"/>
                </c:ext>
              </c:extLst>
            </c:dLbl>
            <c:spPr>
              <a:solidFill>
                <a:prstClr val="white">
                  <a:alpha val="90000"/>
                </a:prstClr>
              </a:solidFill>
              <a:ln w="12700" cap="flat" cmpd="sng" algn="ctr">
                <a:solidFill>
                  <a:srgbClr val="07A398"/>
                </a:solidFill>
                <a:round/>
              </a:ln>
              <a:effectLst>
                <a:outerShdw blurRad="50800" dist="38100" dir="2700000" algn="tl" rotWithShape="0">
                  <a:srgbClr val="07A398">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'Вагон таталт'!$C$18:$C$22</c:f>
              <c:strCache>
                <c:ptCount val="5"/>
                <c:pt idx="0">
                  <c:v>ДЦС-2</c:v>
                </c:pt>
                <c:pt idx="1">
                  <c:v>ДЦС-3 (Дунд)</c:v>
                </c:pt>
                <c:pt idx="2">
                  <c:v>ДЦС-3 (Өндөр)</c:v>
                </c:pt>
                <c:pt idx="3">
                  <c:v>ДЦС-4</c:v>
                </c:pt>
                <c:pt idx="4">
                  <c:v>АЦС</c:v>
                </c:pt>
              </c:strCache>
            </c:strRef>
          </c:cat>
          <c:val>
            <c:numRef>
              <c:f>'Вагон таталт'!$E$18:$E$22</c:f>
              <c:numCache>
                <c:formatCode>0.00%</c:formatCode>
                <c:ptCount val="5"/>
                <c:pt idx="0">
                  <c:v>3.3700000000000001E-2</c:v>
                </c:pt>
                <c:pt idx="1">
                  <c:v>0.18410000000000001</c:v>
                </c:pt>
                <c:pt idx="2">
                  <c:v>0.1648</c:v>
                </c:pt>
                <c:pt idx="3">
                  <c:v>0.56079999999999997</c:v>
                </c:pt>
                <c:pt idx="4">
                  <c:v>5.67E-2</c:v>
                </c:pt>
              </c:numCache>
            </c:numRef>
          </c:val>
          <c:extLst>
            <c:ext xmlns:c16="http://schemas.microsoft.com/office/drawing/2014/chart" uri="{C3380CC4-5D6E-409C-BE32-E72D297353CC}">
              <c16:uniqueId val="{00000015-09BE-4846-8FE7-FD1131BF2B08}"/>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mn-MN"/>
              <a:t>2020 онд худалдан авсан ДЭХ</a:t>
            </a:r>
          </a:p>
        </c:rich>
      </c:tx>
      <c:layout>
        <c:manualLayout>
          <c:xMode val="edge"/>
          <c:yMode val="edge"/>
          <c:x val="0.18325869880790041"/>
          <c:y val="0"/>
        </c:manualLayout>
      </c:layout>
      <c:overlay val="0"/>
      <c:spPr>
        <a:noFill/>
        <a:ln w="25400">
          <a:noFill/>
        </a:ln>
      </c:spPr>
    </c:title>
    <c:autoTitleDeleted val="0"/>
    <c:plotArea>
      <c:layout/>
      <c:pieChart>
        <c:varyColors val="1"/>
        <c:ser>
          <c:idx val="0"/>
          <c:order val="0"/>
          <c:tx>
            <c:strRef>
              <c:f>'2020-ТЭЗҮ'!$V$39</c:f>
              <c:strCache>
                <c:ptCount val="1"/>
                <c:pt idx="0">
                  <c:v>Худалдан авсан ДЭХ-ний хэмжээ</c:v>
                </c:pt>
              </c:strCache>
            </c:strRef>
          </c:tx>
          <c:dPt>
            <c:idx val="0"/>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4A3C-4C9A-BAF3-79C289BEC603}"/>
              </c:ext>
            </c:extLst>
          </c:dPt>
          <c:dPt>
            <c:idx val="1"/>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4A3C-4C9A-BAF3-79C289BEC60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3C-4C9A-BAF3-79C289BEC603}"/>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7-4A3C-4C9A-BAF3-79C289BEC603}"/>
              </c:ext>
            </c:extLst>
          </c:dPt>
          <c:dPt>
            <c:idx val="4"/>
            <c:bubble3D val="0"/>
            <c:explosion val="26"/>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4A3C-4C9A-BAF3-79C289BEC603}"/>
              </c:ext>
            </c:extLst>
          </c:dPt>
          <c:dLbls>
            <c:dLbl>
              <c:idx val="0"/>
              <c:layout>
                <c:manualLayout>
                  <c:x val="7.1246545929885774E-2"/>
                  <c:y val="0.1034294924317361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314465408805031"/>
                      <c:h val="0.22354705661792273"/>
                    </c:manualLayout>
                  </c15:layout>
                </c:ext>
                <c:ext xmlns:c16="http://schemas.microsoft.com/office/drawing/2014/chart" uri="{C3380CC4-5D6E-409C-BE32-E72D297353CC}">
                  <c16:uniqueId val="{00000001-4A3C-4C9A-BAF3-79C289BEC603}"/>
                </c:ext>
              </c:extLst>
            </c:dLbl>
            <c:dLbl>
              <c:idx val="1"/>
              <c:layout>
                <c:manualLayout>
                  <c:x val="-0.19532046654175364"/>
                  <c:y val="0.14793982612215817"/>
                </c:manualLayout>
              </c:layout>
              <c:showLegendKey val="0"/>
              <c:showVal val="0"/>
              <c:showCatName val="1"/>
              <c:showSerName val="0"/>
              <c:showPercent val="1"/>
              <c:showBubbleSize val="0"/>
              <c:extLst>
                <c:ext xmlns:c15="http://schemas.microsoft.com/office/drawing/2012/chart" uri="{CE6537A1-D6FC-4f65-9D91-7224C49458BB}">
                  <c15:layout>
                    <c:manualLayout>
                      <c:w val="0.24213836477987422"/>
                      <c:h val="0.22167487684729065"/>
                    </c:manualLayout>
                  </c15:layout>
                </c:ext>
                <c:ext xmlns:c16="http://schemas.microsoft.com/office/drawing/2014/chart" uri="{C3380CC4-5D6E-409C-BE32-E72D297353CC}">
                  <c16:uniqueId val="{00000003-4A3C-4C9A-BAF3-79C289BEC603}"/>
                </c:ext>
              </c:extLst>
            </c:dLbl>
            <c:dLbl>
              <c:idx val="3"/>
              <c:layout>
                <c:manualLayout>
                  <c:x val="0.19066037735849056"/>
                  <c:y val="-0.18134207362010796"/>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685534591194966"/>
                      <c:h val="0.22354705661792273"/>
                    </c:manualLayout>
                  </c15:layout>
                </c:ext>
                <c:ext xmlns:c16="http://schemas.microsoft.com/office/drawing/2014/chart" uri="{C3380CC4-5D6E-409C-BE32-E72D297353CC}">
                  <c16:uniqueId val="{00000007-4A3C-4C9A-BAF3-79C289BEC603}"/>
                </c:ext>
              </c:extLst>
            </c:dLbl>
            <c:dLbl>
              <c:idx val="4"/>
              <c:layout>
                <c:manualLayout>
                  <c:x val="1.2900384196534848E-2"/>
                  <c:y val="0.10561087696859614"/>
                </c:manualLayout>
              </c:layout>
              <c:showLegendKey val="0"/>
              <c:showVal val="0"/>
              <c:showCatName val="1"/>
              <c:showSerName val="0"/>
              <c:showPercent val="1"/>
              <c:showBubbleSize val="0"/>
              <c:extLst>
                <c:ext xmlns:c15="http://schemas.microsoft.com/office/drawing/2012/chart" uri="{CE6537A1-D6FC-4f65-9D91-7224C49458BB}">
                  <c15:layout>
                    <c:manualLayout>
                      <c:w val="0.27672955974842767"/>
                      <c:h val="0.22167487684729065"/>
                    </c:manualLayout>
                  </c15:layout>
                </c:ext>
                <c:ext xmlns:c16="http://schemas.microsoft.com/office/drawing/2014/chart" uri="{C3380CC4-5D6E-409C-BE32-E72D297353CC}">
                  <c16:uniqueId val="{00000009-4A3C-4C9A-BAF3-79C289BEC603}"/>
                </c:ext>
              </c:extLst>
            </c:dLbl>
            <c:spPr>
              <a:noFill/>
              <a:ln w="25400">
                <a:noFill/>
              </a:ln>
            </c:sp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'2020-ТЭЗҮ'!$T$41:$T$45</c:f>
              <c:strCache>
                <c:ptCount val="5"/>
                <c:pt idx="0">
                  <c:v>ДЦС-2</c:v>
                </c:pt>
                <c:pt idx="1">
                  <c:v>ДЦС-3</c:v>
                </c:pt>
                <c:pt idx="2">
                  <c:v>ДЦС-4</c:v>
                </c:pt>
                <c:pt idx="3">
                  <c:v>ДЦС-4</c:v>
                </c:pt>
                <c:pt idx="4">
                  <c:v>Амгалан</c:v>
                </c:pt>
              </c:strCache>
            </c:strRef>
          </c:cat>
          <c:val>
            <c:numRef>
              <c:f>'2020-ТЭЗҮ'!$V$41:$V$45</c:f>
              <c:numCache>
                <c:formatCode>_(* #,##0.0_);_(* \(#,##0.0\);_(* "-"??_);_(@_)</c:formatCode>
                <c:ptCount val="5"/>
                <c:pt idx="0">
                  <c:v>2.7028789463709875</c:v>
                </c:pt>
                <c:pt idx="1">
                  <c:v>31.475644677761846</c:v>
                </c:pt>
                <c:pt idx="3">
                  <c:v>54.659347808893948</c:v>
                </c:pt>
                <c:pt idx="4">
                  <c:v>11.16212856697322</c:v>
                </c:pt>
              </c:numCache>
            </c:numRef>
          </c:val>
          <c:extLst>
            <c:ext xmlns:c16="http://schemas.microsoft.com/office/drawing/2014/chart" uri="{C3380CC4-5D6E-409C-BE32-E72D297353CC}">
              <c16:uniqueId val="{0000000A-4A3C-4C9A-BAF3-79C289BEC603}"/>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6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t>2020-2021 </a:t>
            </a:r>
            <a:r>
              <a:rPr lang="mn-MN"/>
              <a:t>оны өвлийн оргил ачааллын саруудын дулааны ачаалал, Гкал/ц</a:t>
            </a:r>
            <a:endParaRPr lang="en-US"/>
          </a:p>
        </c:rich>
      </c:tx>
      <c:overlay val="0"/>
      <c:spPr>
        <a:noFill/>
        <a:ln>
          <a:noFill/>
        </a:ln>
        <a:effectLst/>
      </c:spPr>
      <c:txPr>
        <a:bodyPr rot="0" spcFirstLastPara="1" vertOverflow="ellipsis" vert="horz" wrap="square" anchor="ctr" anchorCtr="1"/>
        <a:lstStyle/>
        <a:p>
          <a:pPr>
            <a:defRPr sz="1440" b="1" i="0" u="none" strike="noStrike" kern="1200" cap="none"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Sheet2!$B$25</c:f>
              <c:strCache>
                <c:ptCount val="1"/>
                <c:pt idx="0">
                  <c:v>2020.11.30</c:v>
                </c:pt>
              </c:strCache>
            </c:strRef>
          </c:tx>
          <c:spPr>
            <a:ln w="22225" cap="rnd">
              <a:solidFill>
                <a:schemeClr val="accent1"/>
              </a:solidFill>
            </a:ln>
            <a:effectLst>
              <a:glow rad="139700">
                <a:schemeClr val="accent1">
                  <a:satMod val="175000"/>
                  <a:alpha val="14000"/>
                </a:schemeClr>
              </a:glow>
            </a:effectLst>
          </c:spPr>
          <c:marker>
            <c:symbol val="none"/>
          </c:marker>
          <c:cat>
            <c:strRef>
              <c:f>Sheet2!$A$13:$AB$13</c:f>
              <c:strCache>
                <c:ptCount val="24"/>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0:00</c:v>
                </c:pt>
              </c:strCache>
              <c:extLst/>
            </c:strRef>
          </c:cat>
          <c:val>
            <c:numRef>
              <c:f>Sheet2!$A$14:$AB$14</c:f>
              <c:numCache>
                <c:formatCode>General</c:formatCode>
                <c:ptCount val="24"/>
                <c:pt idx="0">
                  <c:v>178.69800000000001</c:v>
                </c:pt>
                <c:pt idx="1">
                  <c:v>175.78800000000001</c:v>
                </c:pt>
                <c:pt idx="2">
                  <c:v>173.096</c:v>
                </c:pt>
                <c:pt idx="3">
                  <c:v>172.98400000000001</c:v>
                </c:pt>
                <c:pt idx="4">
                  <c:v>172.08799999999999</c:v>
                </c:pt>
                <c:pt idx="5">
                  <c:v>172.87200000000001</c:v>
                </c:pt>
                <c:pt idx="6">
                  <c:v>170.52</c:v>
                </c:pt>
                <c:pt idx="7">
                  <c:v>173.93600000000001</c:v>
                </c:pt>
                <c:pt idx="8">
                  <c:v>169.73</c:v>
                </c:pt>
                <c:pt idx="9">
                  <c:v>170.06</c:v>
                </c:pt>
                <c:pt idx="10">
                  <c:v>172.87200000000001</c:v>
                </c:pt>
                <c:pt idx="11">
                  <c:v>176.47200000000001</c:v>
                </c:pt>
                <c:pt idx="12">
                  <c:v>176.358</c:v>
                </c:pt>
                <c:pt idx="13">
                  <c:v>180.38</c:v>
                </c:pt>
                <c:pt idx="14">
                  <c:v>184.375</c:v>
                </c:pt>
                <c:pt idx="15">
                  <c:v>184.49299999999999</c:v>
                </c:pt>
                <c:pt idx="16">
                  <c:v>185.37799999999999</c:v>
                </c:pt>
                <c:pt idx="17">
                  <c:v>185.673</c:v>
                </c:pt>
                <c:pt idx="18">
                  <c:v>182.12</c:v>
                </c:pt>
                <c:pt idx="19">
                  <c:v>186.44</c:v>
                </c:pt>
                <c:pt idx="20">
                  <c:v>186.44</c:v>
                </c:pt>
                <c:pt idx="21">
                  <c:v>188.15100000000001</c:v>
                </c:pt>
                <c:pt idx="22">
                  <c:v>187.20699999999999</c:v>
                </c:pt>
                <c:pt idx="23">
                  <c:v>183.39599999999999</c:v>
                </c:pt>
              </c:numCache>
              <c:extLst/>
            </c:numRef>
          </c:val>
          <c:smooth val="0"/>
          <c:extLst>
            <c:ext xmlns:c16="http://schemas.microsoft.com/office/drawing/2014/chart" uri="{C3380CC4-5D6E-409C-BE32-E72D297353CC}">
              <c16:uniqueId val="{00000000-CE89-4A0A-88AC-07265035A2A3}"/>
            </c:ext>
          </c:extLst>
        </c:ser>
        <c:ser>
          <c:idx val="1"/>
          <c:order val="1"/>
          <c:tx>
            <c:strRef>
              <c:f>Sheet2!$B$26</c:f>
              <c:strCache>
                <c:ptCount val="1"/>
                <c:pt idx="0">
                  <c:v>2020.12.31</c:v>
                </c:pt>
              </c:strCache>
            </c:strRef>
          </c:tx>
          <c:spPr>
            <a:ln w="22225" cap="rnd">
              <a:solidFill>
                <a:schemeClr val="accent2"/>
              </a:solidFill>
            </a:ln>
            <a:effectLst>
              <a:glow rad="139700">
                <a:schemeClr val="accent2">
                  <a:satMod val="175000"/>
                  <a:alpha val="14000"/>
                </a:schemeClr>
              </a:glow>
            </a:effectLst>
          </c:spPr>
          <c:marker>
            <c:symbol val="none"/>
          </c:marker>
          <c:cat>
            <c:strRef>
              <c:f>Sheet2!$A$13:$AB$13</c:f>
              <c:strCache>
                <c:ptCount val="24"/>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0:00</c:v>
                </c:pt>
              </c:strCache>
              <c:extLst/>
            </c:strRef>
          </c:cat>
          <c:val>
            <c:numRef>
              <c:f>Sheet2!$A$15:$AB$15</c:f>
              <c:numCache>
                <c:formatCode>General</c:formatCode>
                <c:ptCount val="24"/>
                <c:pt idx="0">
                  <c:v>229.274</c:v>
                </c:pt>
                <c:pt idx="1">
                  <c:v>225.72</c:v>
                </c:pt>
                <c:pt idx="2">
                  <c:v>225.786</c:v>
                </c:pt>
                <c:pt idx="3">
                  <c:v>228.36</c:v>
                </c:pt>
                <c:pt idx="4">
                  <c:v>222.3</c:v>
                </c:pt>
                <c:pt idx="5">
                  <c:v>222.10499999999999</c:v>
                </c:pt>
                <c:pt idx="6">
                  <c:v>219.7</c:v>
                </c:pt>
                <c:pt idx="7">
                  <c:v>221</c:v>
                </c:pt>
                <c:pt idx="8">
                  <c:v>224.53200000000001</c:v>
                </c:pt>
                <c:pt idx="9">
                  <c:v>225.786</c:v>
                </c:pt>
                <c:pt idx="10">
                  <c:v>232.01599999999999</c:v>
                </c:pt>
                <c:pt idx="11">
                  <c:v>231.33600000000001</c:v>
                </c:pt>
                <c:pt idx="12">
                  <c:v>232.56</c:v>
                </c:pt>
                <c:pt idx="13">
                  <c:v>240.24</c:v>
                </c:pt>
                <c:pt idx="14">
                  <c:v>243.18</c:v>
                </c:pt>
                <c:pt idx="15">
                  <c:v>244.72</c:v>
                </c:pt>
                <c:pt idx="16">
                  <c:v>245</c:v>
                </c:pt>
                <c:pt idx="17">
                  <c:v>246.12</c:v>
                </c:pt>
                <c:pt idx="18">
                  <c:v>241.63800000000001</c:v>
                </c:pt>
                <c:pt idx="19">
                  <c:v>240.18899999999999</c:v>
                </c:pt>
                <c:pt idx="20">
                  <c:v>241.77600000000001</c:v>
                </c:pt>
                <c:pt idx="21">
                  <c:v>237.79599999999999</c:v>
                </c:pt>
                <c:pt idx="22">
                  <c:v>236.43600000000001</c:v>
                </c:pt>
                <c:pt idx="23">
                  <c:v>232.959</c:v>
                </c:pt>
              </c:numCache>
              <c:extLst/>
            </c:numRef>
          </c:val>
          <c:smooth val="0"/>
          <c:extLst>
            <c:ext xmlns:c16="http://schemas.microsoft.com/office/drawing/2014/chart" uri="{C3380CC4-5D6E-409C-BE32-E72D297353CC}">
              <c16:uniqueId val="{00000001-CE89-4A0A-88AC-07265035A2A3}"/>
            </c:ext>
          </c:extLst>
        </c:ser>
        <c:ser>
          <c:idx val="2"/>
          <c:order val="2"/>
          <c:tx>
            <c:strRef>
              <c:f>Sheet2!$B$27</c:f>
              <c:strCache>
                <c:ptCount val="1"/>
                <c:pt idx="0">
                  <c:v>2021.01.05</c:v>
                </c:pt>
              </c:strCache>
            </c:strRef>
          </c:tx>
          <c:spPr>
            <a:ln w="22225" cap="rnd">
              <a:solidFill>
                <a:schemeClr val="accent3"/>
              </a:solidFill>
            </a:ln>
            <a:effectLst>
              <a:glow rad="139700">
                <a:schemeClr val="accent3">
                  <a:satMod val="175000"/>
                  <a:alpha val="14000"/>
                </a:schemeClr>
              </a:glow>
            </a:effectLst>
          </c:spPr>
          <c:marker>
            <c:symbol val="none"/>
          </c:marker>
          <c:cat>
            <c:strRef>
              <c:f>Sheet2!$A$13:$AB$13</c:f>
              <c:strCache>
                <c:ptCount val="24"/>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0:00</c:v>
                </c:pt>
              </c:strCache>
              <c:extLst/>
            </c:strRef>
          </c:cat>
          <c:val>
            <c:numRef>
              <c:f>Sheet2!$A$16:$AB$16</c:f>
              <c:numCache>
                <c:formatCode>General</c:formatCode>
                <c:ptCount val="24"/>
                <c:pt idx="0">
                  <c:v>229.87700000000001</c:v>
                </c:pt>
                <c:pt idx="1">
                  <c:v>229.81</c:v>
                </c:pt>
                <c:pt idx="2">
                  <c:v>225.786</c:v>
                </c:pt>
                <c:pt idx="3">
                  <c:v>225.06</c:v>
                </c:pt>
                <c:pt idx="4">
                  <c:v>222.3</c:v>
                </c:pt>
                <c:pt idx="5">
                  <c:v>221.58500000000001</c:v>
                </c:pt>
                <c:pt idx="6">
                  <c:v>221.715</c:v>
                </c:pt>
                <c:pt idx="7">
                  <c:v>228.36</c:v>
                </c:pt>
                <c:pt idx="8">
                  <c:v>227.04</c:v>
                </c:pt>
                <c:pt idx="9">
                  <c:v>225.45599999999999</c:v>
                </c:pt>
                <c:pt idx="10">
                  <c:v>227.56800000000001</c:v>
                </c:pt>
                <c:pt idx="11">
                  <c:v>230.94900000000001</c:v>
                </c:pt>
                <c:pt idx="12">
                  <c:v>228.67099999999999</c:v>
                </c:pt>
                <c:pt idx="13">
                  <c:v>233.92</c:v>
                </c:pt>
                <c:pt idx="14">
                  <c:v>241.4</c:v>
                </c:pt>
                <c:pt idx="15">
                  <c:v>243.50800000000001</c:v>
                </c:pt>
                <c:pt idx="16">
                  <c:v>238</c:v>
                </c:pt>
                <c:pt idx="17">
                  <c:v>248.4</c:v>
                </c:pt>
                <c:pt idx="18">
                  <c:v>248.4</c:v>
                </c:pt>
                <c:pt idx="19">
                  <c:v>247.84800000000001</c:v>
                </c:pt>
                <c:pt idx="20">
                  <c:v>251.16</c:v>
                </c:pt>
                <c:pt idx="21">
                  <c:v>248.745</c:v>
                </c:pt>
                <c:pt idx="22">
                  <c:v>247.50299999999999</c:v>
                </c:pt>
                <c:pt idx="23">
                  <c:v>247.64099999999999</c:v>
                </c:pt>
              </c:numCache>
              <c:extLst/>
            </c:numRef>
          </c:val>
          <c:smooth val="0"/>
          <c:extLst>
            <c:ext xmlns:c16="http://schemas.microsoft.com/office/drawing/2014/chart" uri="{C3380CC4-5D6E-409C-BE32-E72D297353CC}">
              <c16:uniqueId val="{00000002-CE89-4A0A-88AC-07265035A2A3}"/>
            </c:ext>
          </c:extLst>
        </c:ser>
        <c:ser>
          <c:idx val="3"/>
          <c:order val="3"/>
          <c:tx>
            <c:strRef>
              <c:f>Sheet2!$B$28</c:f>
              <c:strCache>
                <c:ptCount val="1"/>
                <c:pt idx="0">
                  <c:v>2020.02.03</c:v>
                </c:pt>
              </c:strCache>
            </c:strRef>
          </c:tx>
          <c:spPr>
            <a:ln w="22225" cap="rnd">
              <a:solidFill>
                <a:schemeClr val="accent4"/>
              </a:solidFill>
            </a:ln>
            <a:effectLst>
              <a:glow rad="139700">
                <a:schemeClr val="accent4">
                  <a:satMod val="175000"/>
                  <a:alpha val="14000"/>
                </a:schemeClr>
              </a:glow>
            </a:effectLst>
          </c:spPr>
          <c:marker>
            <c:symbol val="none"/>
          </c:marker>
          <c:cat>
            <c:strRef>
              <c:f>Sheet2!$A$13:$AB$13</c:f>
              <c:strCache>
                <c:ptCount val="24"/>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0:00</c:v>
                </c:pt>
              </c:strCache>
              <c:extLst/>
            </c:strRef>
          </c:cat>
          <c:val>
            <c:numRef>
              <c:f>Sheet2!$A$17:$AB$17</c:f>
              <c:numCache>
                <c:formatCode>General</c:formatCode>
                <c:ptCount val="24"/>
                <c:pt idx="0">
                  <c:v>202.072</c:v>
                </c:pt>
                <c:pt idx="1">
                  <c:v>194.76599999999999</c:v>
                </c:pt>
                <c:pt idx="2">
                  <c:v>196.548</c:v>
                </c:pt>
                <c:pt idx="3">
                  <c:v>195.756</c:v>
                </c:pt>
                <c:pt idx="4">
                  <c:v>191.685</c:v>
                </c:pt>
                <c:pt idx="5">
                  <c:v>195</c:v>
                </c:pt>
                <c:pt idx="6">
                  <c:v>194.74</c:v>
                </c:pt>
                <c:pt idx="7">
                  <c:v>195.55799999999999</c:v>
                </c:pt>
                <c:pt idx="8">
                  <c:v>193.7</c:v>
                </c:pt>
                <c:pt idx="9">
                  <c:v>194.02500000000001</c:v>
                </c:pt>
                <c:pt idx="10">
                  <c:v>193.38</c:v>
                </c:pt>
                <c:pt idx="11">
                  <c:v>193.38</c:v>
                </c:pt>
                <c:pt idx="12">
                  <c:v>192.06</c:v>
                </c:pt>
                <c:pt idx="13">
                  <c:v>192.72</c:v>
                </c:pt>
                <c:pt idx="14">
                  <c:v>190.74</c:v>
                </c:pt>
                <c:pt idx="15">
                  <c:v>191.4</c:v>
                </c:pt>
                <c:pt idx="16">
                  <c:v>191.73</c:v>
                </c:pt>
                <c:pt idx="17">
                  <c:v>186.875</c:v>
                </c:pt>
                <c:pt idx="18">
                  <c:v>190.01400000000001</c:v>
                </c:pt>
                <c:pt idx="19">
                  <c:v>190.14599999999999</c:v>
                </c:pt>
                <c:pt idx="20">
                  <c:v>194.7</c:v>
                </c:pt>
                <c:pt idx="21">
                  <c:v>192.06</c:v>
                </c:pt>
                <c:pt idx="22">
                  <c:v>195.84100000000001</c:v>
                </c:pt>
                <c:pt idx="23">
                  <c:v>194.3</c:v>
                </c:pt>
              </c:numCache>
              <c:extLst/>
            </c:numRef>
          </c:val>
          <c:smooth val="0"/>
          <c:extLst>
            <c:ext xmlns:c16="http://schemas.microsoft.com/office/drawing/2014/chart" uri="{C3380CC4-5D6E-409C-BE32-E72D297353CC}">
              <c16:uniqueId val="{00000003-CE89-4A0A-88AC-07265035A2A3}"/>
            </c:ext>
          </c:extLst>
        </c:ser>
        <c:ser>
          <c:idx val="4"/>
          <c:order val="4"/>
          <c:tx>
            <c:strRef>
              <c:f>Sheet2!$B$29</c:f>
              <c:strCache>
                <c:ptCount val="1"/>
                <c:pt idx="0">
                  <c:v>СХЧ</c:v>
                </c:pt>
              </c:strCache>
            </c:strRef>
          </c:tx>
          <c:spPr>
            <a:ln w="22225" cap="rnd">
              <a:solidFill>
                <a:schemeClr val="accent5"/>
              </a:solidFill>
            </a:ln>
            <a:effectLst>
              <a:glow rad="139700">
                <a:schemeClr val="accent5">
                  <a:satMod val="175000"/>
                  <a:alpha val="14000"/>
                </a:schemeClr>
              </a:glow>
            </a:effectLst>
          </c:spPr>
          <c:marker>
            <c:symbol val="none"/>
          </c:marker>
          <c:cat>
            <c:strRef>
              <c:f>Sheet2!$A$13:$AB$13</c:f>
              <c:strCache>
                <c:ptCount val="24"/>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0:00</c:v>
                </c:pt>
              </c:strCache>
              <c:extLst/>
            </c:strRef>
          </c:cat>
          <c:val>
            <c:numRef>
              <c:f>Sheet2!$A$18:$AB$18</c:f>
              <c:numCache>
                <c:formatCode>General</c:formatCode>
                <c:ptCount val="24"/>
                <c:pt idx="0">
                  <c:v>300</c:v>
                </c:pt>
                <c:pt idx="1">
                  <c:v>300</c:v>
                </c:pt>
                <c:pt idx="2">
                  <c:v>300</c:v>
                </c:pt>
                <c:pt idx="3">
                  <c:v>300</c:v>
                </c:pt>
                <c:pt idx="4">
                  <c:v>300</c:v>
                </c:pt>
                <c:pt idx="5">
                  <c:v>300</c:v>
                </c:pt>
                <c:pt idx="6">
                  <c:v>300</c:v>
                </c:pt>
                <c:pt idx="7">
                  <c:v>300</c:v>
                </c:pt>
                <c:pt idx="8">
                  <c:v>300</c:v>
                </c:pt>
                <c:pt idx="9">
                  <c:v>300</c:v>
                </c:pt>
                <c:pt idx="10">
                  <c:v>300</c:v>
                </c:pt>
                <c:pt idx="11">
                  <c:v>300</c:v>
                </c:pt>
                <c:pt idx="12">
                  <c:v>300</c:v>
                </c:pt>
                <c:pt idx="13">
                  <c:v>300</c:v>
                </c:pt>
                <c:pt idx="14">
                  <c:v>300</c:v>
                </c:pt>
                <c:pt idx="15">
                  <c:v>300</c:v>
                </c:pt>
                <c:pt idx="16">
                  <c:v>300</c:v>
                </c:pt>
                <c:pt idx="17">
                  <c:v>300</c:v>
                </c:pt>
                <c:pt idx="18">
                  <c:v>300</c:v>
                </c:pt>
                <c:pt idx="19">
                  <c:v>300</c:v>
                </c:pt>
                <c:pt idx="20">
                  <c:v>300</c:v>
                </c:pt>
                <c:pt idx="21">
                  <c:v>300</c:v>
                </c:pt>
                <c:pt idx="22">
                  <c:v>300</c:v>
                </c:pt>
                <c:pt idx="23">
                  <c:v>300</c:v>
                </c:pt>
              </c:numCache>
              <c:extLst/>
            </c:numRef>
          </c:val>
          <c:smooth val="0"/>
          <c:extLst>
            <c:ext xmlns:c16="http://schemas.microsoft.com/office/drawing/2014/chart" uri="{C3380CC4-5D6E-409C-BE32-E72D297353CC}">
              <c16:uniqueId val="{00000004-CE89-4A0A-88AC-07265035A2A3}"/>
            </c:ext>
          </c:extLst>
        </c:ser>
        <c:dLbls>
          <c:showLegendKey val="0"/>
          <c:showVal val="0"/>
          <c:showCatName val="0"/>
          <c:showSerName val="0"/>
          <c:showPercent val="0"/>
          <c:showBubbleSize val="0"/>
        </c:dLbls>
        <c:smooth val="0"/>
        <c:axId val="-1801396368"/>
        <c:axId val="-1801395280"/>
      </c:lineChart>
      <c:catAx>
        <c:axId val="-180139636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1200" b="1"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r>
                  <a:rPr lang="mn-MN" dirty="0"/>
                  <a:t>Хугацаа, цаг</a:t>
                </a:r>
                <a:endParaRPr lang="en-US" dirty="0"/>
              </a:p>
            </c:rich>
          </c:tx>
          <c:layout>
            <c:manualLayout>
              <c:xMode val="edge"/>
              <c:yMode val="edge"/>
              <c:x val="0.47091112728989676"/>
              <c:y val="0.95809728359002744"/>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crossAx val="-1801395280"/>
        <c:crosses val="autoZero"/>
        <c:auto val="1"/>
        <c:lblAlgn val="ctr"/>
        <c:lblOffset val="100"/>
        <c:noMultiLvlLbl val="0"/>
      </c:catAx>
      <c:valAx>
        <c:axId val="-1801395280"/>
        <c:scaling>
          <c:orientation val="minMax"/>
          <c:min val="15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r>
                  <a:rPr lang="mn-MN" dirty="0"/>
                  <a:t>Зуухны дулаан</a:t>
                </a:r>
                <a:r>
                  <a:rPr lang="mn-MN" baseline="0" dirty="0"/>
                  <a:t> үйлдвэрлэл, </a:t>
                </a:r>
                <a:r>
                  <a:rPr lang="mn-MN" dirty="0"/>
                  <a:t>Гкал/ц</a:t>
                </a:r>
                <a:endParaRPr lang="en-US" dirty="0"/>
              </a:p>
            </c:rich>
          </c:tx>
          <c:layout>
            <c:manualLayout>
              <c:xMode val="edge"/>
              <c:yMode val="edge"/>
              <c:x val="6.9868391086422106E-5"/>
              <c:y val="0.254593493942133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crossAx val="-1801396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7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39B-25E4-4A34-A592-8263535629BC}"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A6995-277D-4C47-B075-AD85F466DE52}" type="slidenum">
              <a:rPr lang="en-US" smtClean="0"/>
              <a:t>‹#›</a:t>
            </a:fld>
            <a:endParaRPr lang="en-US"/>
          </a:p>
        </p:txBody>
      </p:sp>
    </p:spTree>
    <p:extLst>
      <p:ext uri="{BB962C8B-B14F-4D97-AF65-F5344CB8AC3E}">
        <p14:creationId xmlns:p14="http://schemas.microsoft.com/office/powerpoint/2010/main" val="80331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A6995-277D-4C47-B075-AD85F466DE52}" type="slidenum">
              <a:rPr lang="en-US" smtClean="0"/>
              <a:t>4</a:t>
            </a:fld>
            <a:endParaRPr lang="en-US" dirty="0"/>
          </a:p>
        </p:txBody>
      </p:sp>
    </p:spTree>
    <p:extLst>
      <p:ext uri="{BB962C8B-B14F-4D97-AF65-F5344CB8AC3E}">
        <p14:creationId xmlns:p14="http://schemas.microsoft.com/office/powerpoint/2010/main" val="98733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A6995-277D-4C47-B075-AD85F466DE52}" type="slidenum">
              <a:rPr lang="en-US" smtClean="0"/>
              <a:t>13</a:t>
            </a:fld>
            <a:endParaRPr lang="en-US"/>
          </a:p>
        </p:txBody>
      </p:sp>
    </p:spTree>
    <p:extLst>
      <p:ext uri="{BB962C8B-B14F-4D97-AF65-F5344CB8AC3E}">
        <p14:creationId xmlns:p14="http://schemas.microsoft.com/office/powerpoint/2010/main" val="166859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A6995-277D-4C47-B075-AD85F466DE52}" type="slidenum">
              <a:rPr lang="en-US" smtClean="0"/>
              <a:t>14</a:t>
            </a:fld>
            <a:endParaRPr lang="en-US" dirty="0"/>
          </a:p>
        </p:txBody>
      </p:sp>
    </p:spTree>
    <p:extLst>
      <p:ext uri="{BB962C8B-B14F-4D97-AF65-F5344CB8AC3E}">
        <p14:creationId xmlns:p14="http://schemas.microsoft.com/office/powerpoint/2010/main" val="191273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grpSp>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0" y="-1"/>
            <a:ext cx="12192000" cy="38385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a:extLst>
              <a:ext uri="{FF2B5EF4-FFF2-40B4-BE49-F238E27FC236}">
                <a16:creationId xmlns:a16="http://schemas.microsoft.com/office/drawing/2014/main" id="{E666B193-49A3-4956-A9EF-296EF16EA757}"/>
              </a:ext>
            </a:extLst>
          </p:cNvPr>
          <p:cNvSpPr/>
          <p:nvPr userDrawn="1"/>
        </p:nvSpPr>
        <p:spPr>
          <a:xfrm>
            <a:off x="0" y="3810000"/>
            <a:ext cx="121920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58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1BC926-532D-4A29-930A-236814050938}"/>
              </a:ext>
            </a:extLst>
          </p:cNvPr>
          <p:cNvSpPr>
            <a:spLocks noChangeAspect="1"/>
          </p:cNvSpPr>
          <p:nvPr userDrawn="1"/>
        </p:nvSpPr>
        <p:spPr>
          <a:xfrm>
            <a:off x="7119313" y="5067541"/>
            <a:ext cx="4297680" cy="43533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Rectangle 2">
            <a:extLst>
              <a:ext uri="{FF2B5EF4-FFF2-40B4-BE49-F238E27FC236}">
                <a16:creationId xmlns:a16="http://schemas.microsoft.com/office/drawing/2014/main" id="{AE3E906F-6E18-4B03-BE88-75566ECC92F8}"/>
              </a:ext>
            </a:extLst>
          </p:cNvPr>
          <p:cNvSpPr/>
          <p:nvPr userDrawn="1"/>
        </p:nvSpPr>
        <p:spPr>
          <a:xfrm>
            <a:off x="0" y="1988840"/>
            <a:ext cx="12192000" cy="2880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aphic 14">
            <a:extLst>
              <a:ext uri="{FF2B5EF4-FFF2-40B4-BE49-F238E27FC236}">
                <a16:creationId xmlns:a16="http://schemas.microsoft.com/office/drawing/2014/main" id="{5EBDAAFC-71A9-4BA2-A27E-C4F1F4BA22EC}"/>
              </a:ext>
            </a:extLst>
          </p:cNvPr>
          <p:cNvGrpSpPr/>
          <p:nvPr userDrawn="1"/>
        </p:nvGrpSpPr>
        <p:grpSpPr>
          <a:xfrm>
            <a:off x="6867308" y="1360224"/>
            <a:ext cx="4999344" cy="3932069"/>
            <a:chOff x="2444748" y="555045"/>
            <a:chExt cx="7282048" cy="5727454"/>
          </a:xfrm>
        </p:grpSpPr>
        <p:sp>
          <p:nvSpPr>
            <p:cNvPr id="6" name="Freeform: Shape 5">
              <a:extLst>
                <a:ext uri="{FF2B5EF4-FFF2-40B4-BE49-F238E27FC236}">
                  <a16:creationId xmlns:a16="http://schemas.microsoft.com/office/drawing/2014/main" id="{16173859-0352-4FD9-B3BD-10167F74D9C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945F6B7-E4A6-48B1-9406-9E425F295FFF}"/>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7CA7AAB-8778-4F88-BE73-6CB5FA0E0E6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BD4C418-0F80-4101-A919-833900A7CEF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B2511B1-DF8F-4023-8CEE-586AEE878B8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BDA56B7-7F45-4702-8E59-4222CE52086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A1173E-505A-4DD9-BBC4-17F19752B61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D9CBC3-5115-4FA9-AC8A-A42FC5D3EE6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1B9825C8-5D1C-4169-9149-8B4CB0E262B1}"/>
              </a:ext>
            </a:extLst>
          </p:cNvPr>
          <p:cNvSpPr>
            <a:spLocks noGrp="1"/>
          </p:cNvSpPr>
          <p:nvPr>
            <p:ph type="pic" idx="15" hasCustomPrompt="1"/>
          </p:nvPr>
        </p:nvSpPr>
        <p:spPr>
          <a:xfrm>
            <a:off x="7103893" y="1624176"/>
            <a:ext cx="45800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CD05948B-F459-46FB-B9E4-88B7F7FCBE8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9633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81922" name="Group 2"/>
          <p:cNvGrpSpPr>
            <a:grpSpLocks/>
          </p:cNvGrpSpPr>
          <p:nvPr/>
        </p:nvGrpSpPr>
        <p:grpSpPr bwMode="auto">
          <a:xfrm>
            <a:off x="1" y="2438401"/>
            <a:ext cx="12012084" cy="1052513"/>
            <a:chOff x="0" y="1536"/>
            <a:chExt cx="5675" cy="663"/>
          </a:xfrm>
        </p:grpSpPr>
        <p:grpSp>
          <p:nvGrpSpPr>
            <p:cNvPr id="81923" name="Group 3"/>
            <p:cNvGrpSpPr>
              <a:grpSpLocks/>
            </p:cNvGrpSpPr>
            <p:nvPr/>
          </p:nvGrpSpPr>
          <p:grpSpPr bwMode="auto">
            <a:xfrm>
              <a:off x="183" y="1604"/>
              <a:ext cx="448" cy="299"/>
              <a:chOff x="720" y="336"/>
              <a:chExt cx="624" cy="432"/>
            </a:xfrm>
          </p:grpSpPr>
          <p:sp>
            <p:nvSpPr>
              <p:cNvPr id="81924"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1925"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81926" name="Group 6"/>
            <p:cNvGrpSpPr>
              <a:grpSpLocks/>
            </p:cNvGrpSpPr>
            <p:nvPr/>
          </p:nvGrpSpPr>
          <p:grpSpPr bwMode="auto">
            <a:xfrm>
              <a:off x="261" y="1870"/>
              <a:ext cx="465" cy="299"/>
              <a:chOff x="912" y="2640"/>
              <a:chExt cx="672" cy="432"/>
            </a:xfrm>
          </p:grpSpPr>
          <p:sp>
            <p:nvSpPr>
              <p:cNvPr id="81927"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1928"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81929"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1930"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81931"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81932"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81933"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81934" name="Rectangle 14"/>
          <p:cNvSpPr>
            <a:spLocks noGrp="1" noChangeArrowheads="1"/>
          </p:cNvSpPr>
          <p:nvPr>
            <p:ph type="dt" sz="half" idx="2"/>
          </p:nvPr>
        </p:nvSpPr>
        <p:spPr>
          <a:xfrm>
            <a:off x="1320800" y="6248400"/>
            <a:ext cx="2540000" cy="457200"/>
          </a:xfrm>
        </p:spPr>
        <p:txBody>
          <a:bodyPr/>
          <a:lstStyle>
            <a:lvl1pPr>
              <a:defRPr>
                <a:solidFill>
                  <a:schemeClr val="bg2"/>
                </a:solidFill>
              </a:defRPr>
            </a:lvl1pPr>
          </a:lstStyle>
          <a:p>
            <a:endParaRPr lang="en-US"/>
          </a:p>
        </p:txBody>
      </p:sp>
      <p:sp>
        <p:nvSpPr>
          <p:cNvPr id="81935" name="Rectangle 15"/>
          <p:cNvSpPr>
            <a:spLocks noGrp="1" noChangeArrowheads="1"/>
          </p:cNvSpPr>
          <p:nvPr>
            <p:ph type="ftr" sz="quarter" idx="3"/>
          </p:nvPr>
        </p:nvSpPr>
        <p:spPr>
          <a:xfrm>
            <a:off x="4572000" y="6248400"/>
            <a:ext cx="3860800" cy="457200"/>
          </a:xfrm>
        </p:spPr>
        <p:txBody>
          <a:bodyPr/>
          <a:lstStyle>
            <a:lvl1pPr>
              <a:defRPr>
                <a:solidFill>
                  <a:schemeClr val="bg2"/>
                </a:solidFill>
              </a:defRPr>
            </a:lvl1pPr>
          </a:lstStyle>
          <a:p>
            <a:endParaRPr lang="en-US"/>
          </a:p>
        </p:txBody>
      </p:sp>
      <p:sp>
        <p:nvSpPr>
          <p:cNvPr id="81936" name="Rectangle 16"/>
          <p:cNvSpPr>
            <a:spLocks noGrp="1" noChangeArrowheads="1"/>
          </p:cNvSpPr>
          <p:nvPr>
            <p:ph type="sldNum" sz="quarter" idx="4"/>
          </p:nvPr>
        </p:nvSpPr>
        <p:spPr>
          <a:xfrm>
            <a:off x="9144000" y="6248400"/>
            <a:ext cx="2540000" cy="457200"/>
          </a:xfrm>
        </p:spPr>
        <p:txBody>
          <a:bodyPr/>
          <a:lstStyle>
            <a:lvl1pPr>
              <a:defRPr>
                <a:solidFill>
                  <a:schemeClr val="bg2"/>
                </a:solidFill>
              </a:defRPr>
            </a:lvl1pPr>
          </a:lstStyle>
          <a:p>
            <a:fld id="{27BACA6B-AAC4-47C4-B494-826B3E3FE7D0}" type="slidenum">
              <a:rPr lang="en-US"/>
              <a:pPr/>
              <a:t>‹#›</a:t>
            </a:fld>
            <a:endParaRPr lang="en-US"/>
          </a:p>
        </p:txBody>
      </p:sp>
    </p:spTree>
    <p:extLst>
      <p:ext uri="{BB962C8B-B14F-4D97-AF65-F5344CB8AC3E}">
        <p14:creationId xmlns:p14="http://schemas.microsoft.com/office/powerpoint/2010/main" val="1140806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91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8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0"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6E2B211-279E-47AD-8321-BBE0A034E63C}"/>
              </a:ext>
            </a:extLst>
          </p:cNvPr>
          <p:cNvGrpSpPr/>
          <p:nvPr userDrawn="1"/>
        </p:nvGrpSpPr>
        <p:grpSpPr>
          <a:xfrm rot="12911792" flipH="1" flipV="1">
            <a:off x="2790331" y="4225532"/>
            <a:ext cx="706431" cy="492914"/>
            <a:chOff x="5405974" y="1533288"/>
            <a:chExt cx="608646" cy="424685"/>
          </a:xfrm>
        </p:grpSpPr>
        <p:sp>
          <p:nvSpPr>
            <p:cNvPr id="18" name="Trapezoid 17">
              <a:extLst>
                <a:ext uri="{FF2B5EF4-FFF2-40B4-BE49-F238E27FC236}">
                  <a16:creationId xmlns:a16="http://schemas.microsoft.com/office/drawing/2014/main" id="{3DECB3E9-32A4-485B-873B-63C6C59490D1}"/>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B97B4F36-AF1D-4D48-AB73-9687DD625973}"/>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18628655-B24C-4AA8-B86F-E4649EC635E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3A6B24C9-2F1F-4C5E-B867-73AE6CD03838}"/>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2AA7F5E5-BC6C-4756-A8EB-16B8328FA881}"/>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97CDF6D-E63B-4A20-B935-7F27169038D3}"/>
              </a:ext>
            </a:extLst>
          </p:cNvPr>
          <p:cNvGrpSpPr/>
          <p:nvPr userDrawn="1"/>
        </p:nvGrpSpPr>
        <p:grpSpPr>
          <a:xfrm rot="20269720">
            <a:off x="2788843" y="4597087"/>
            <a:ext cx="773065" cy="771576"/>
            <a:chOff x="7167947" y="1624190"/>
            <a:chExt cx="2677920" cy="2672764"/>
          </a:xfrm>
          <a:solidFill>
            <a:schemeClr val="bg1"/>
          </a:solidFill>
        </p:grpSpPr>
        <p:sp>
          <p:nvSpPr>
            <p:cNvPr id="24" name="Freeform: Shape 23">
              <a:extLst>
                <a:ext uri="{FF2B5EF4-FFF2-40B4-BE49-F238E27FC236}">
                  <a16:creationId xmlns:a16="http://schemas.microsoft.com/office/drawing/2014/main" id="{B45EA29E-0702-4F6E-81A2-E3C8EFB2FBFE}"/>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1429830-A1B2-46C6-8E1F-3CDD87BDE661}"/>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4A5EFBF7-A8A4-4D6E-8808-92696D9AC638}"/>
              </a:ext>
            </a:extLst>
          </p:cNvPr>
          <p:cNvGrpSpPr/>
          <p:nvPr userDrawn="1"/>
        </p:nvGrpSpPr>
        <p:grpSpPr>
          <a:xfrm rot="6679697" flipV="1">
            <a:off x="2514190" y="4250744"/>
            <a:ext cx="709209" cy="493240"/>
            <a:chOff x="5405974" y="1533288"/>
            <a:chExt cx="611040" cy="424965"/>
          </a:xfrm>
        </p:grpSpPr>
        <p:sp>
          <p:nvSpPr>
            <p:cNvPr id="27" name="Trapezoid 26">
              <a:extLst>
                <a:ext uri="{FF2B5EF4-FFF2-40B4-BE49-F238E27FC236}">
                  <a16:creationId xmlns:a16="http://schemas.microsoft.com/office/drawing/2014/main" id="{F604488B-1EF4-42B1-A6B5-7312ADA6A9C3}"/>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a:extLst>
                <a:ext uri="{FF2B5EF4-FFF2-40B4-BE49-F238E27FC236}">
                  <a16:creationId xmlns:a16="http://schemas.microsoft.com/office/drawing/2014/main" id="{D7D307F1-17F2-4B95-9A10-54A9B7C0CFD4}"/>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1B2CFD6B-D5DB-4797-A1E8-D6713BECCFF0}"/>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240F08C5-AEE4-4DA8-B595-DFD5AAB6DE0D}"/>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FB146A5D-87C6-47F6-BF4F-3E2D584E5F89}"/>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1"/>
            <a:ext cx="2028524"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6" y="3608100"/>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2" y="2021654"/>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32" name="Rectangle: Top Corners Rounded 31">
            <a:extLst>
              <a:ext uri="{FF2B5EF4-FFF2-40B4-BE49-F238E27FC236}">
                <a16:creationId xmlns:a16="http://schemas.microsoft.com/office/drawing/2014/main" id="{11BA3E48-397A-40E6-82CD-AFA7318A5754}"/>
              </a:ext>
            </a:extLst>
          </p:cNvPr>
          <p:cNvSpPr/>
          <p:nvPr userDrawn="1"/>
        </p:nvSpPr>
        <p:spPr>
          <a:xfrm rot="10800000" flipH="1">
            <a:off x="292045" y="0"/>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C3E8D1C-B4B0-4270-BF60-0AB071A5B57A}"/>
              </a:ext>
            </a:extLst>
          </p:cNvPr>
          <p:cNvGrpSpPr/>
          <p:nvPr userDrawn="1"/>
        </p:nvGrpSpPr>
        <p:grpSpPr>
          <a:xfrm rot="20249292" flipH="1" flipV="1">
            <a:off x="2408466" y="3007856"/>
            <a:ext cx="405220" cy="1013819"/>
            <a:chOff x="4130248" y="650162"/>
            <a:chExt cx="502279" cy="1664988"/>
          </a:xfrm>
          <a:solidFill>
            <a:schemeClr val="accent2"/>
          </a:solidFill>
        </p:grpSpPr>
        <p:sp>
          <p:nvSpPr>
            <p:cNvPr id="34" name="Trapezoid 33">
              <a:extLst>
                <a:ext uri="{FF2B5EF4-FFF2-40B4-BE49-F238E27FC236}">
                  <a16:creationId xmlns:a16="http://schemas.microsoft.com/office/drawing/2014/main" id="{01E654A2-A845-4D9C-AC7E-DD1A1FB316D8}"/>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94">
              <a:extLst>
                <a:ext uri="{FF2B5EF4-FFF2-40B4-BE49-F238E27FC236}">
                  <a16:creationId xmlns:a16="http://schemas.microsoft.com/office/drawing/2014/main" id="{49392ED5-842E-4BB8-9F02-6F05DBDAC68A}"/>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3F7416A9-09BE-4355-8142-7849BBC59832}"/>
              </a:ext>
            </a:extLst>
          </p:cNvPr>
          <p:cNvGrpSpPr/>
          <p:nvPr userDrawn="1"/>
        </p:nvGrpSpPr>
        <p:grpSpPr>
          <a:xfrm rot="15704020" flipH="1" flipV="1">
            <a:off x="2663420" y="3873638"/>
            <a:ext cx="340169" cy="340171"/>
            <a:chOff x="5108323" y="1463792"/>
            <a:chExt cx="374636" cy="374638"/>
          </a:xfrm>
        </p:grpSpPr>
        <p:sp>
          <p:nvSpPr>
            <p:cNvPr id="37" name="Oval 36">
              <a:extLst>
                <a:ext uri="{FF2B5EF4-FFF2-40B4-BE49-F238E27FC236}">
                  <a16:creationId xmlns:a16="http://schemas.microsoft.com/office/drawing/2014/main" id="{71F29D26-D2C3-4D21-B19D-E7708FC9FF28}"/>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AB344E1-E2AB-4438-8DF4-30253B57B63D}"/>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EE38B58-01FE-4D5B-B52B-DF7FB23D2B2C}"/>
              </a:ext>
            </a:extLst>
          </p:cNvPr>
          <p:cNvGrpSpPr/>
          <p:nvPr userDrawn="1"/>
        </p:nvGrpSpPr>
        <p:grpSpPr>
          <a:xfrm rot="17572368" flipH="1">
            <a:off x="1480750" y="1474295"/>
            <a:ext cx="487113" cy="1701453"/>
            <a:chOff x="391499" y="630207"/>
            <a:chExt cx="531848" cy="1593194"/>
          </a:xfrm>
        </p:grpSpPr>
        <p:sp>
          <p:nvSpPr>
            <p:cNvPr id="40" name="Rectangle: Rounded Corners 39">
              <a:extLst>
                <a:ext uri="{FF2B5EF4-FFF2-40B4-BE49-F238E27FC236}">
                  <a16:creationId xmlns:a16="http://schemas.microsoft.com/office/drawing/2014/main" id="{ADC60DCB-AA80-49A7-A330-6DEA44AF3C32}"/>
                </a:ext>
              </a:extLst>
            </p:cNvPr>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126044E-368C-440B-B94F-7A414E81ED0E}"/>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609EA3D-BF09-4750-8B89-52062CCAA8D8}"/>
              </a:ext>
            </a:extLst>
          </p:cNvPr>
          <p:cNvGrpSpPr/>
          <p:nvPr userDrawn="1"/>
        </p:nvGrpSpPr>
        <p:grpSpPr>
          <a:xfrm rot="9737426" flipH="1">
            <a:off x="2091150" y="2624217"/>
            <a:ext cx="514460" cy="514460"/>
            <a:chOff x="121429" y="411151"/>
            <a:chExt cx="607375" cy="607375"/>
          </a:xfrm>
        </p:grpSpPr>
        <p:sp>
          <p:nvSpPr>
            <p:cNvPr id="43" name="Oval 42">
              <a:extLst>
                <a:ext uri="{FF2B5EF4-FFF2-40B4-BE49-F238E27FC236}">
                  <a16:creationId xmlns:a16="http://schemas.microsoft.com/office/drawing/2014/main" id="{8CD88CA8-507A-4052-B3D1-5825B8BBAFFC}"/>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29BC079D-A9B7-4437-8CA1-2DF8E7A33A14}"/>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8F9EC3F-3387-4CF3-A03F-AC9058376362}"/>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CC56068D-EB7D-490A-87C5-924066AB69B5}"/>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23646BA1-CE2A-4CBB-97E9-9222C9AD8E3F}"/>
              </a:ext>
            </a:extLst>
          </p:cNvPr>
          <p:cNvGrpSpPr/>
          <p:nvPr userDrawn="1"/>
        </p:nvGrpSpPr>
        <p:grpSpPr>
          <a:xfrm rot="9743765" flipH="1">
            <a:off x="849043" y="392925"/>
            <a:ext cx="459928" cy="1377757"/>
            <a:chOff x="391499" y="630207"/>
            <a:chExt cx="531845" cy="1593193"/>
          </a:xfrm>
        </p:grpSpPr>
        <p:sp>
          <p:nvSpPr>
            <p:cNvPr id="48" name="Rectangle: Rounded Corners 47">
              <a:extLst>
                <a:ext uri="{FF2B5EF4-FFF2-40B4-BE49-F238E27FC236}">
                  <a16:creationId xmlns:a16="http://schemas.microsoft.com/office/drawing/2014/main" id="{DE287937-2334-4531-AC46-A7DC53F51BD5}"/>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A1EE65D8-6FBD-4080-AA95-429B44E248D1}"/>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49">
            <a:extLst>
              <a:ext uri="{FF2B5EF4-FFF2-40B4-BE49-F238E27FC236}">
                <a16:creationId xmlns:a16="http://schemas.microsoft.com/office/drawing/2014/main" id="{6227990C-BB00-45E1-9810-8A586B2334D7}"/>
              </a:ext>
            </a:extLst>
          </p:cNvPr>
          <p:cNvSpPr/>
          <p:nvPr userDrawn="1"/>
        </p:nvSpPr>
        <p:spPr>
          <a:xfrm rot="10800000" flipH="1">
            <a:off x="747743" y="1420860"/>
            <a:ext cx="618628" cy="61862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7FC309BA-165E-4651-AC85-AA6CD5F0458E}"/>
              </a:ext>
            </a:extLst>
          </p:cNvPr>
          <p:cNvSpPr/>
          <p:nvPr userDrawn="1"/>
        </p:nvSpPr>
        <p:spPr>
          <a:xfrm rot="10800000" flipH="1">
            <a:off x="814461" y="1487577"/>
            <a:ext cx="485192" cy="48519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4C48116-DF0F-4187-A190-7F66C44BF701}"/>
              </a:ext>
            </a:extLst>
          </p:cNvPr>
          <p:cNvSpPr/>
          <p:nvPr userDrawn="1"/>
        </p:nvSpPr>
        <p:spPr>
          <a:xfrm rot="10800000" flipH="1">
            <a:off x="936003" y="1609750"/>
            <a:ext cx="242109" cy="24084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1CB88625-BD84-4AC0-8A04-F9D426252DC6}"/>
              </a:ext>
            </a:extLst>
          </p:cNvPr>
          <p:cNvSpPr/>
          <p:nvPr userDrawn="1"/>
        </p:nvSpPr>
        <p:spPr>
          <a:xfrm rot="10800000" flipH="1">
            <a:off x="1016764" y="1689879"/>
            <a:ext cx="80588" cy="8058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Top Corners Rounded 53">
            <a:extLst>
              <a:ext uri="{FF2B5EF4-FFF2-40B4-BE49-F238E27FC236}">
                <a16:creationId xmlns:a16="http://schemas.microsoft.com/office/drawing/2014/main" id="{FDB0D61A-55FF-42B8-B442-7B044B1376C5}"/>
              </a:ext>
            </a:extLst>
          </p:cNvPr>
          <p:cNvSpPr/>
          <p:nvPr userDrawn="1"/>
        </p:nvSpPr>
        <p:spPr>
          <a:xfrm rot="10800000" flipH="1">
            <a:off x="478272" y="25558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Top Corners Rounded 54">
            <a:extLst>
              <a:ext uri="{FF2B5EF4-FFF2-40B4-BE49-F238E27FC236}">
                <a16:creationId xmlns:a16="http://schemas.microsoft.com/office/drawing/2014/main" id="{18A1D6DB-506D-44F9-B480-A76B310C3E71}"/>
              </a:ext>
            </a:extLst>
          </p:cNvPr>
          <p:cNvSpPr/>
          <p:nvPr userDrawn="1"/>
        </p:nvSpPr>
        <p:spPr>
          <a:xfrm rot="10800000" flipH="1">
            <a:off x="640963" y="322185"/>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C50F240-F8DE-4A86-B350-32B373D2B6BC}"/>
              </a:ext>
            </a:extLst>
          </p:cNvPr>
          <p:cNvSpPr txBox="1"/>
          <p:nvPr userDrawn="1"/>
        </p:nvSpPr>
        <p:spPr>
          <a:xfrm>
            <a:off x="292045" y="6035759"/>
            <a:ext cx="3434108" cy="500056"/>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sp>
        <p:nvSpPr>
          <p:cNvPr id="57" name="TextBox 56">
            <a:extLst>
              <a:ext uri="{FF2B5EF4-FFF2-40B4-BE49-F238E27FC236}">
                <a16:creationId xmlns:a16="http://schemas.microsoft.com/office/drawing/2014/main" id="{A0AE5792-052C-425C-AEBF-0DF8BD95BBA5}"/>
              </a:ext>
            </a:extLst>
          </p:cNvPr>
          <p:cNvSpPr txBox="1"/>
          <p:nvPr userDrawn="1"/>
        </p:nvSpPr>
        <p:spPr>
          <a:xfrm>
            <a:off x="2153235" y="5199161"/>
            <a:ext cx="811572" cy="689415"/>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1" y="213820"/>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0" y="4555753"/>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3"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317574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B7D1B0-1139-47E7-A404-619CAF68D59B}"/>
              </a:ext>
            </a:extLst>
          </p:cNvPr>
          <p:cNvSpPr>
            <a:spLocks noGrp="1"/>
          </p:cNvSpPr>
          <p:nvPr>
            <p:ph type="pic" sz="quarter" idx="10" hasCustomPrompt="1"/>
          </p:nvPr>
        </p:nvSpPr>
        <p:spPr>
          <a:xfrm>
            <a:off x="1282512" y="0"/>
            <a:ext cx="9626981" cy="68580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7381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D42F50A-D54B-4085-9B51-D4561AE43789}"/>
              </a:ext>
            </a:extLst>
          </p:cNvPr>
          <p:cNvSpPr>
            <a:spLocks noGrp="1"/>
          </p:cNvSpPr>
          <p:nvPr>
            <p:ph type="pic" sz="quarter" idx="11" hasCustomPrompt="1"/>
          </p:nvPr>
        </p:nvSpPr>
        <p:spPr>
          <a:xfrm>
            <a:off x="3317860" y="659465"/>
            <a:ext cx="5556281" cy="5539071"/>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20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4725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8" y="3753255"/>
            <a:ext cx="3143250" cy="2004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4"/>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8"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252358FC-753C-4A29-8F87-6685EF055F3F}"/>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74773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71" r:id="rId3"/>
    <p:sldLayoutId id="2147483666" r:id="rId4"/>
    <p:sldLayoutId id="2147483659" r:id="rId5"/>
    <p:sldLayoutId id="2147483665" r:id="rId6"/>
    <p:sldLayoutId id="2147483667" r:id="rId7"/>
    <p:sldLayoutId id="2147483669" r:id="rId8"/>
    <p:sldLayoutId id="214748367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8" y="908050"/>
            <a:ext cx="931333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527051" y="1484313"/>
            <a:ext cx="9984316"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061484361"/>
      </p:ext>
    </p:extLst>
  </p:cSld>
  <p:clrMap bg1="lt1" tx1="dk1" bg2="lt2" tx2="dk2" accent1="accent1" accent2="accent2" accent3="accent3" accent4="accent4" accent5="accent5" accent6="accent6" hlink="hlink" folHlink="folHlink"/>
  <p:sldLayoutIdLst>
    <p:sldLayoutId id="2147483718" r:id="rId1"/>
  </p:sldLayoutIdLst>
  <p:txStyles>
    <p:titleStyle>
      <a:lvl1pPr algn="l" rtl="0" eaLnBrk="1" fontAlgn="base" hangingPunct="1">
        <a:spcBef>
          <a:spcPct val="0"/>
        </a:spcBef>
        <a:spcAft>
          <a:spcPct val="0"/>
        </a:spcAft>
        <a:defRPr sz="3600" b="1" kern="1200">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2.bin"/><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251114" y="210168"/>
            <a:ext cx="9615132" cy="554219"/>
          </a:xfrm>
        </p:spPr>
        <p:txBody>
          <a:bodyPr/>
          <a:lstStyle/>
          <a:p>
            <a:pPr algn="ctr"/>
            <a:r>
              <a:rPr lang="en-US" sz="2800" dirty="0">
                <a:ln w="0"/>
                <a:solidFill>
                  <a:schemeClr val="bg1"/>
                </a:solidFill>
                <a:effectLst>
                  <a:outerShdw blurRad="38100" dist="25400" dir="5400000" algn="ctr" rotWithShape="0">
                    <a:srgbClr val="6E747A">
                      <a:alpha val="43000"/>
                    </a:srgbClr>
                  </a:outerShdw>
                </a:effectLst>
                <a:latin typeface="Times New Roman" pitchFamily="18" charset="0"/>
                <a:cs typeface="Times New Roman" pitchFamily="18" charset="0"/>
              </a:rPr>
              <a:t>“</a:t>
            </a:r>
            <a:r>
              <a:rPr lang="mn-MN" sz="2800" dirty="0">
                <a:ln w="0"/>
                <a:solidFill>
                  <a:schemeClr val="bg1"/>
                </a:solidFill>
                <a:effectLst>
                  <a:outerShdw blurRad="38100" dist="25400" dir="5400000" algn="ctr" rotWithShape="0">
                    <a:srgbClr val="6E747A">
                      <a:alpha val="43000"/>
                    </a:srgbClr>
                  </a:outerShdw>
                </a:effectLst>
                <a:latin typeface="Times New Roman" pitchFamily="18" charset="0"/>
                <a:cs typeface="Times New Roman" pitchFamily="18" charset="0"/>
              </a:rPr>
              <a:t>АМГАЛАН ДУЛААНЫ СТАНЦ</a:t>
            </a:r>
            <a:r>
              <a:rPr lang="en-US" sz="2800" dirty="0">
                <a:ln w="0"/>
                <a:solidFill>
                  <a:schemeClr val="bg1"/>
                </a:solidFill>
                <a:effectLst>
                  <a:outerShdw blurRad="38100" dist="25400" dir="5400000" algn="ctr" rotWithShape="0">
                    <a:srgbClr val="6E747A">
                      <a:alpha val="43000"/>
                    </a:srgbClr>
                  </a:outerShdw>
                </a:effectLst>
                <a:latin typeface="Times New Roman" pitchFamily="18" charset="0"/>
                <a:cs typeface="Times New Roman" pitchFamily="18" charset="0"/>
              </a:rPr>
              <a:t>”</a:t>
            </a:r>
            <a:r>
              <a:rPr lang="mn-MN" sz="2800" dirty="0">
                <a:ln w="0"/>
                <a:solidFill>
                  <a:schemeClr val="bg1"/>
                </a:solidFill>
                <a:effectLst>
                  <a:outerShdw blurRad="38100" dist="25400" dir="5400000" algn="ctr" rotWithShape="0">
                    <a:srgbClr val="6E747A">
                      <a:alpha val="43000"/>
                    </a:srgbClr>
                  </a:outerShdw>
                </a:effectLst>
                <a:latin typeface="Times New Roman" pitchFamily="18" charset="0"/>
                <a:cs typeface="Times New Roman" pitchFamily="18" charset="0"/>
              </a:rPr>
              <a:t> ТӨХК</a:t>
            </a:r>
            <a:endParaRPr lang="en-US" sz="2800" dirty="0">
              <a:ln w="0"/>
              <a:solidFill>
                <a:schemeClr val="bg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112598"/>
            <a:ext cx="1171303" cy="1171303"/>
          </a:xfrm>
          <a:prstGeom prst="rect">
            <a:avLst/>
          </a:prstGeom>
        </p:spPr>
      </p:pic>
      <p:sp>
        <p:nvSpPr>
          <p:cNvPr id="4" name="Rectangle 3"/>
          <p:cNvSpPr/>
          <p:nvPr/>
        </p:nvSpPr>
        <p:spPr>
          <a:xfrm>
            <a:off x="5768247" y="6326015"/>
            <a:ext cx="1037463" cy="400110"/>
          </a:xfrm>
          <a:prstGeom prst="rect">
            <a:avLst/>
          </a:prstGeom>
        </p:spPr>
        <p:txBody>
          <a:bodyPr wrap="none">
            <a:spAutoFit/>
          </a:bodyPr>
          <a:lstStyle/>
          <a:p>
            <a:r>
              <a:rPr lang="mn-MN" sz="2000" b="1" dirty="0">
                <a:solidFill>
                  <a:srgbClr val="002060"/>
                </a:solidFill>
                <a:latin typeface="Times New Roman" pitchFamily="18" charset="0"/>
                <a:cs typeface="Times New Roman" pitchFamily="18" charset="0"/>
              </a:rPr>
              <a:t>2023 он</a:t>
            </a:r>
            <a:endParaRPr lang="en-US" sz="2000" b="1" dirty="0">
              <a:solidFill>
                <a:srgbClr val="002060"/>
              </a:solidFill>
              <a:latin typeface="Times New Roman" pitchFamily="18" charset="0"/>
              <a:cs typeface="Times New Roman" pitchFamily="18" charset="0"/>
            </a:endParaRPr>
          </a:p>
        </p:txBody>
      </p:sp>
      <p:sp>
        <p:nvSpPr>
          <p:cNvPr id="7" name="Subtitle 2">
            <a:extLst>
              <a:ext uri="{FF2B5EF4-FFF2-40B4-BE49-F238E27FC236}">
                <a16:creationId xmlns:a16="http://schemas.microsoft.com/office/drawing/2014/main" id="{42F81931-3549-F8FD-3FDC-0AB28B4C60B7}"/>
              </a:ext>
            </a:extLst>
          </p:cNvPr>
          <p:cNvSpPr>
            <a:spLocks noGrp="1"/>
          </p:cNvSpPr>
          <p:nvPr>
            <p:ph type="subTitle" idx="1"/>
          </p:nvPr>
        </p:nvSpPr>
        <p:spPr>
          <a:xfrm>
            <a:off x="1251114" y="2139556"/>
            <a:ext cx="10148887" cy="1671637"/>
          </a:xfrm>
        </p:spPr>
        <p:txBody>
          <a:bodyPr/>
          <a:lstStyle/>
          <a:p>
            <a:r>
              <a:rPr lang="mn-MN" dirty="0">
                <a:solidFill>
                  <a:srgbClr val="FFFF00"/>
                </a:solidFill>
              </a:rPr>
              <a:t>“АМГАЛАН ДУЛААНЫ СТАНЦЫГ ӨРГӨТГӨН УЛААНБААТАР ХОТЫН ЗҮҮН БҮСИЙН ДУЛААНЫ ХЭРЭГЛЭЭНИЙ ӨСӨЛТИЙГ ХАНГАХ” БАРИЛГА УГСРАЛТЫН АЖИЛ	</a:t>
            </a:r>
            <a:endParaRPr lang="en-US" dirty="0">
              <a:solidFill>
                <a:srgbClr val="FFFF00"/>
              </a:solidFill>
            </a:endParaRPr>
          </a:p>
        </p:txBody>
      </p:sp>
    </p:spTree>
    <p:extLst>
      <p:ext uri="{BB962C8B-B14F-4D97-AF65-F5344CB8AC3E}">
        <p14:creationId xmlns:p14="http://schemas.microsoft.com/office/powerpoint/2010/main" val="108340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175817592"/>
              </p:ext>
            </p:extLst>
          </p:nvPr>
        </p:nvGraphicFramePr>
        <p:xfrm>
          <a:off x="824412" y="1171303"/>
          <a:ext cx="10806031" cy="548716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210163" y="-5020"/>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2" name="Rounded Rectangle 1"/>
          <p:cNvSpPr/>
          <p:nvPr/>
        </p:nvSpPr>
        <p:spPr>
          <a:xfrm>
            <a:off x="4883285" y="2315183"/>
            <a:ext cx="2869660" cy="3404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Q</a:t>
            </a:r>
            <a:r>
              <a:rPr lang="mn-MN" sz="2000" b="1" baseline="-25000" dirty="0">
                <a:solidFill>
                  <a:schemeClr val="tx1"/>
                </a:solidFill>
                <a:latin typeface="Times New Roman" panose="02020603050405020304" pitchFamily="18" charset="0"/>
                <a:cs typeface="Times New Roman" panose="02020603050405020304" pitchFamily="18" charset="0"/>
              </a:rPr>
              <a:t>СХЧ</a:t>
            </a:r>
            <a:r>
              <a:rPr lang="mn-MN" sz="2000" b="1" dirty="0">
                <a:solidFill>
                  <a:schemeClr val="tx1"/>
                </a:solidFill>
                <a:latin typeface="Times New Roman" panose="02020603050405020304" pitchFamily="18" charset="0"/>
                <a:cs typeface="Times New Roman" panose="02020603050405020304" pitchFamily="18" charset="0"/>
              </a:rPr>
              <a:t>=300 Гкал/ц</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3" name="Oval 2"/>
          <p:cNvSpPr/>
          <p:nvPr/>
        </p:nvSpPr>
        <p:spPr>
          <a:xfrm>
            <a:off x="8939718" y="2655651"/>
            <a:ext cx="2159541" cy="7684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2021.01.05</a:t>
            </a:r>
          </a:p>
          <a:p>
            <a:pPr algn="ctr"/>
            <a:r>
              <a:rPr lang="en-US" sz="1600" b="1" dirty="0" err="1">
                <a:solidFill>
                  <a:schemeClr val="tx1"/>
                </a:solidFill>
                <a:latin typeface="Times New Roman" panose="02020603050405020304" pitchFamily="18" charset="0"/>
                <a:cs typeface="Times New Roman" panose="02020603050405020304" pitchFamily="18" charset="0"/>
              </a:rPr>
              <a:t>Qmax</a:t>
            </a:r>
            <a:r>
              <a:rPr lang="en-US" sz="1600" b="1" dirty="0">
                <a:solidFill>
                  <a:schemeClr val="tx1"/>
                </a:solidFill>
                <a:latin typeface="Times New Roman" panose="02020603050405020304" pitchFamily="18" charset="0"/>
                <a:cs typeface="Times New Roman" panose="02020603050405020304" pitchFamily="18" charset="0"/>
              </a:rPr>
              <a:t>=83.3%</a:t>
            </a:r>
          </a:p>
        </p:txBody>
      </p:sp>
    </p:spTree>
    <p:extLst>
      <p:ext uri="{BB962C8B-B14F-4D97-AF65-F5344CB8AC3E}">
        <p14:creationId xmlns:p14="http://schemas.microsoft.com/office/powerpoint/2010/main" val="106379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5107773"/>
              </p:ext>
            </p:extLst>
          </p:nvPr>
        </p:nvGraphicFramePr>
        <p:xfrm>
          <a:off x="207522" y="1113891"/>
          <a:ext cx="11858020" cy="5307140"/>
        </p:xfrm>
        <a:graphic>
          <a:graphicData uri="http://schemas.openxmlformats.org/drawingml/2006/table">
            <a:tbl>
              <a:tblPr firstRow="1" firstCol="1" bandRow="1">
                <a:tableStyleId>{5C22544A-7EE6-4342-B048-85BDC9FD1C3A}</a:tableStyleId>
              </a:tblPr>
              <a:tblGrid>
                <a:gridCol w="416598">
                  <a:extLst>
                    <a:ext uri="{9D8B030D-6E8A-4147-A177-3AD203B41FA5}">
                      <a16:colId xmlns:a16="http://schemas.microsoft.com/office/drawing/2014/main" val="820702579"/>
                    </a:ext>
                  </a:extLst>
                </a:gridCol>
                <a:gridCol w="2499582">
                  <a:extLst>
                    <a:ext uri="{9D8B030D-6E8A-4147-A177-3AD203B41FA5}">
                      <a16:colId xmlns:a16="http://schemas.microsoft.com/office/drawing/2014/main" val="423043305"/>
                    </a:ext>
                  </a:extLst>
                </a:gridCol>
                <a:gridCol w="1029069">
                  <a:extLst>
                    <a:ext uri="{9D8B030D-6E8A-4147-A177-3AD203B41FA5}">
                      <a16:colId xmlns:a16="http://schemas.microsoft.com/office/drawing/2014/main" val="807773261"/>
                    </a:ext>
                  </a:extLst>
                </a:gridCol>
                <a:gridCol w="961553">
                  <a:extLst>
                    <a:ext uri="{9D8B030D-6E8A-4147-A177-3AD203B41FA5}">
                      <a16:colId xmlns:a16="http://schemas.microsoft.com/office/drawing/2014/main" val="2548399969"/>
                    </a:ext>
                  </a:extLst>
                </a:gridCol>
                <a:gridCol w="961553">
                  <a:extLst>
                    <a:ext uri="{9D8B030D-6E8A-4147-A177-3AD203B41FA5}">
                      <a16:colId xmlns:a16="http://schemas.microsoft.com/office/drawing/2014/main" val="123761605"/>
                    </a:ext>
                  </a:extLst>
                </a:gridCol>
                <a:gridCol w="961553">
                  <a:extLst>
                    <a:ext uri="{9D8B030D-6E8A-4147-A177-3AD203B41FA5}">
                      <a16:colId xmlns:a16="http://schemas.microsoft.com/office/drawing/2014/main" val="3951508206"/>
                    </a:ext>
                  </a:extLst>
                </a:gridCol>
                <a:gridCol w="945970">
                  <a:extLst>
                    <a:ext uri="{9D8B030D-6E8A-4147-A177-3AD203B41FA5}">
                      <a16:colId xmlns:a16="http://schemas.microsoft.com/office/drawing/2014/main" val="1877171651"/>
                    </a:ext>
                  </a:extLst>
                </a:gridCol>
                <a:gridCol w="961553">
                  <a:extLst>
                    <a:ext uri="{9D8B030D-6E8A-4147-A177-3AD203B41FA5}">
                      <a16:colId xmlns:a16="http://schemas.microsoft.com/office/drawing/2014/main" val="318572518"/>
                    </a:ext>
                  </a:extLst>
                </a:gridCol>
                <a:gridCol w="961553">
                  <a:extLst>
                    <a:ext uri="{9D8B030D-6E8A-4147-A177-3AD203B41FA5}">
                      <a16:colId xmlns:a16="http://schemas.microsoft.com/office/drawing/2014/main" val="2371286863"/>
                    </a:ext>
                  </a:extLst>
                </a:gridCol>
                <a:gridCol w="1079518">
                  <a:extLst>
                    <a:ext uri="{9D8B030D-6E8A-4147-A177-3AD203B41FA5}">
                      <a16:colId xmlns:a16="http://schemas.microsoft.com/office/drawing/2014/main" val="3853586801"/>
                    </a:ext>
                  </a:extLst>
                </a:gridCol>
                <a:gridCol w="1079518">
                  <a:extLst>
                    <a:ext uri="{9D8B030D-6E8A-4147-A177-3AD203B41FA5}">
                      <a16:colId xmlns:a16="http://schemas.microsoft.com/office/drawing/2014/main" val="1018230057"/>
                    </a:ext>
                  </a:extLst>
                </a:gridCol>
              </a:tblGrid>
              <a:tr h="216218">
                <a:tc rowSpan="2">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д/д</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rowSpan="2">
                  <a:txBody>
                    <a:bodyPr/>
                    <a:lstStyle/>
                    <a:p>
                      <a:pPr marL="10795" marR="22860" algn="ct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Гүйцэтгэлийн</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нэр</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rowSpan="2">
                  <a:txBody>
                    <a:bodyPr/>
                    <a:lstStyle/>
                    <a:p>
                      <a:pPr algn="ct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Нэгж</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gridSpan="7">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Амгалан ДС-ын ТЭЗҮ-</a:t>
                      </a:r>
                      <a:r>
                        <a:rPr lang="mn-MN" sz="1600">
                          <a:effectLst/>
                          <a:latin typeface="Times New Roman" panose="02020603050405020304" pitchFamily="18" charset="0"/>
                          <a:cs typeface="Times New Roman" panose="02020603050405020304" pitchFamily="18" charset="0"/>
                        </a:rPr>
                        <a:t>үүд</a:t>
                      </a:r>
                      <a:r>
                        <a:rPr lang="en-US" sz="1600">
                          <a:effectLst/>
                          <a:latin typeface="Times New Roman" panose="02020603050405020304" pitchFamily="18" charset="0"/>
                          <a:cs typeface="Times New Roman" panose="02020603050405020304" pitchFamily="18" charset="0"/>
                        </a:rPr>
                        <a:t> /оноор/</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Дундаж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82707480"/>
                  </a:ext>
                </a:extLst>
              </a:tr>
              <a:tr h="11892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2015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2016</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2017</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2018</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2019</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2020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2021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nSpc>
                          <a:spcPct val="107000"/>
                        </a:lnSpc>
                      </a:pPr>
                      <a:endParaRPr lang="en-US" sz="1600">
                        <a:effectLst/>
                        <a:latin typeface="Times New Roman" panose="02020603050405020304" pitchFamily="18" charset="0"/>
                        <a:cs typeface="Times New Roman" panose="02020603050405020304" pitchFamily="18" charset="0"/>
                      </a:endParaRPr>
                    </a:p>
                  </a:txBody>
                  <a:tcPr marL="45466" marR="45466" marT="0" marB="0" anchor="ctr"/>
                </a:tc>
                <a:extLst>
                  <a:ext uri="{0D108BD9-81ED-4DB2-BD59-A6C34878D82A}">
                    <a16:rowId xmlns:a16="http://schemas.microsoft.com/office/drawing/2014/main" val="690996365"/>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Үйлдвэрлэсэн ДЭХ</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123693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377744.2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534787.2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640767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729401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785595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785594.6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568226</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4138462221"/>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Гадна агаарын температур</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°С</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-14.97</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010428557"/>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Температурын горим</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°С</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97/61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102</a:t>
                      </a:r>
                      <a:r>
                        <a:rPr lang="mn-MN" sz="1600">
                          <a:effectLst/>
                          <a:latin typeface="Times New Roman" panose="02020603050405020304" pitchFamily="18" charset="0"/>
                          <a:cs typeface="Times New Roman" panose="02020603050405020304" pitchFamily="18" charset="0"/>
                        </a:rPr>
                        <a:t>/</a:t>
                      </a:r>
                      <a:r>
                        <a:rPr lang="en-US" sz="1600">
                          <a:effectLst/>
                          <a:latin typeface="Times New Roman" panose="02020603050405020304" pitchFamily="18" charset="0"/>
                          <a:cs typeface="Times New Roman" panose="02020603050405020304" pitchFamily="18" charset="0"/>
                        </a:rPr>
                        <a:t>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103/56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104/54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102/54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101/49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102/54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101.6/54.5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910045330"/>
                  </a:ext>
                </a:extLst>
              </a:tr>
              <a:tr h="324326">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Дотоод</a:t>
                      </a:r>
                      <a:r>
                        <a:rPr lang="en-US" sz="1600" dirty="0">
                          <a:effectLst/>
                          <a:latin typeface="Times New Roman" panose="02020603050405020304" pitchFamily="18" charset="0"/>
                          <a:cs typeface="Times New Roman" panose="02020603050405020304" pitchFamily="18" charset="0"/>
                        </a:rPr>
                        <a:t> </a:t>
                      </a:r>
                      <a:r>
                        <a:rPr lang="mn-MN" sz="1600" dirty="0">
                          <a:effectLst/>
                          <a:latin typeface="Times New Roman" panose="02020603050405020304" pitchFamily="18" charset="0"/>
                          <a:cs typeface="Times New Roman" panose="02020603050405020304" pitchFamily="18" charset="0"/>
                        </a:rPr>
                        <a:t>х</a:t>
                      </a:r>
                      <a:r>
                        <a:rPr lang="en-US" sz="1600" dirty="0" err="1">
                          <a:effectLst/>
                          <a:latin typeface="Times New Roman" panose="02020603050405020304" pitchFamily="18" charset="0"/>
                          <a:cs typeface="Times New Roman" panose="02020603050405020304" pitchFamily="18" charset="0"/>
                        </a:rPr>
                        <a:t>эрэгцээний</a:t>
                      </a:r>
                      <a:r>
                        <a:rPr lang="en-US" sz="1600" dirty="0">
                          <a:effectLst/>
                          <a:latin typeface="Times New Roman" panose="02020603050405020304" pitchFamily="18" charset="0"/>
                          <a:cs typeface="Times New Roman" panose="02020603050405020304" pitchFamily="18" charset="0"/>
                        </a:rPr>
                        <a:t> ДЭХ</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7411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12913.2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12458.2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13042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12870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13224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13224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12163.2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4115082983"/>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Түгээсэн ДЭХ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116282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362615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522329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627326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715851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748026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725694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545446.1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596508566"/>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Цахилгааны  зарцуулалт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мян кВт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6073.2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13724.62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17648.8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20806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715851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748026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725694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321117.7</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271832306"/>
                  </a:ext>
                </a:extLst>
              </a:tr>
              <a:tr h="324326">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Цахилгааны хувийн зарцуулалт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кВт/Гкал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39.9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35.5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35.5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38.6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33.8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38.3</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761833670"/>
                  </a:ext>
                </a:extLst>
              </a:tr>
              <a:tr h="324326">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Бодит түлшний зарцуулалт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тонн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39924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109733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159002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225385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24073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25826.2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24962.5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86986.5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518876376"/>
                  </a:ext>
                </a:extLst>
              </a:tr>
              <a:tr h="43243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Жишмэл түлшний хувийн зарцуулалт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кг/Гкал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150.7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150.7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159.5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165.4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229.8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250.2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251.7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194.0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81217797"/>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НУ-ны зарцуулалт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тонн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14130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62651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130699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104526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162.51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162.86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160.7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44641.7</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591531050"/>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en-US" sz="1600">
                          <a:effectLst/>
                          <a:latin typeface="Times New Roman" panose="02020603050405020304" pitchFamily="18" charset="0"/>
                          <a:cs typeface="Times New Roman" panose="02020603050405020304" pitchFamily="18" charset="0"/>
                        </a:rPr>
                        <a:t>СУ-ны зарцуулалт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т/ц</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2854693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1720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1766.571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2253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92048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118382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122221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456154.8</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291678343"/>
                  </a:ext>
                </a:extLst>
              </a:tr>
              <a:tr h="116192">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nSpc>
                          <a:spcPct val="107000"/>
                        </a:lnSpc>
                        <a:spcAft>
                          <a:spcPts val="0"/>
                        </a:spcAft>
                      </a:pPr>
                      <a:r>
                        <a:rPr lang="mn-MN" sz="1600">
                          <a:effectLst/>
                          <a:latin typeface="Times New Roman" panose="02020603050405020304" pitchFamily="18" charset="0"/>
                          <a:cs typeface="Times New Roman" panose="02020603050405020304" pitchFamily="18" charset="0"/>
                        </a:rPr>
                        <a:t>Ажилласан цаг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989568798"/>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gn="r">
                        <a:lnSpc>
                          <a:spcPct val="107000"/>
                        </a:lnSpc>
                        <a:spcAft>
                          <a:spcPts val="0"/>
                        </a:spcAft>
                      </a:pPr>
                      <a:r>
                        <a:rPr lang="mn-MN" sz="1600">
                          <a:effectLst/>
                          <a:latin typeface="Times New Roman" panose="02020603050405020304" pitchFamily="18" charset="0"/>
                          <a:cs typeface="Times New Roman" panose="02020603050405020304" pitchFamily="18" charset="0"/>
                        </a:rPr>
                        <a:t>Зуух №</a:t>
                      </a:r>
                      <a:r>
                        <a:rPr lang="en-US"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цаг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360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1923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2054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1992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3600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2292.143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19336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4508.2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364981738"/>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gn="r">
                        <a:lnSpc>
                          <a:spcPct val="107000"/>
                        </a:lnSpc>
                        <a:spcAft>
                          <a:spcPts val="0"/>
                        </a:spcAft>
                      </a:pPr>
                      <a:r>
                        <a:rPr lang="mn-MN" sz="1600">
                          <a:effectLst/>
                          <a:latin typeface="Times New Roman" panose="02020603050405020304" pitchFamily="18" charset="0"/>
                          <a:cs typeface="Times New Roman" panose="02020603050405020304" pitchFamily="18" charset="0"/>
                        </a:rPr>
                        <a:t>Зуух №</a:t>
                      </a:r>
                      <a:r>
                        <a:rPr lang="en-US"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цаг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914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1689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2730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3576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3570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2360.375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18415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4750.6</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3607371498"/>
                  </a:ext>
                </a:extLst>
              </a:tr>
              <a:tr h="116192">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marR="22860" algn="r">
                        <a:lnSpc>
                          <a:spcPct val="107000"/>
                        </a:lnSpc>
                        <a:spcAft>
                          <a:spcPts val="0"/>
                        </a:spcAft>
                      </a:pPr>
                      <a:r>
                        <a:rPr lang="mn-MN" sz="1600">
                          <a:effectLst/>
                          <a:latin typeface="Times New Roman" panose="02020603050405020304" pitchFamily="18" charset="0"/>
                          <a:cs typeface="Times New Roman" panose="02020603050405020304" pitchFamily="18" charset="0"/>
                        </a:rPr>
                        <a:t>Зуух №</a:t>
                      </a:r>
                      <a:r>
                        <a:rPr lang="en-US"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цаг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881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1801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2178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2856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3496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3120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3168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2500.0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4255250533"/>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a:lnSpc>
                          <a:spcPct val="107000"/>
                        </a:lnSpc>
                        <a:spcAft>
                          <a:spcPts val="0"/>
                        </a:spcAft>
                      </a:pPr>
                      <a:r>
                        <a:rPr lang="en-US" sz="1600">
                          <a:effectLst/>
                          <a:latin typeface="Times New Roman" panose="02020603050405020304" pitchFamily="18" charset="0"/>
                          <a:cs typeface="Times New Roman" panose="02020603050405020304" pitchFamily="18" charset="0"/>
                        </a:rPr>
                        <a:t>УСУГ</a:t>
                      </a:r>
                      <a:r>
                        <a:rPr lang="mn-MN" sz="1600">
                          <a:effectLst/>
                          <a:latin typeface="Times New Roman" panose="02020603050405020304" pitchFamily="18" charset="0"/>
                          <a:cs typeface="Times New Roman" panose="02020603050405020304" pitchFamily="18" charset="0"/>
                        </a:rPr>
                        <a:t>-аас авсан ус</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тонн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42619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42253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10337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2411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3300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3098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17336.3</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685662972"/>
                  </a:ext>
                </a:extLst>
              </a:tr>
              <a:tr h="216218">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marL="10795">
                        <a:lnSpc>
                          <a:spcPct val="107000"/>
                        </a:lnSpc>
                        <a:spcAft>
                          <a:spcPts val="0"/>
                        </a:spcAft>
                      </a:pPr>
                      <a:r>
                        <a:rPr lang="en-US" sz="1600">
                          <a:effectLst/>
                          <a:latin typeface="Times New Roman" panose="02020603050405020304" pitchFamily="18" charset="0"/>
                          <a:cs typeface="Times New Roman" panose="02020603050405020304" pitchFamily="18" charset="0"/>
                        </a:rPr>
                        <a:t>Худгаас авсан ус</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тонн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135698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113026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3646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4488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3768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tc>
                  <a:txBody>
                    <a:bodyPr/>
                    <a:lstStyle/>
                    <a:p>
                      <a:pPr algn="ctr">
                        <a:lnSpc>
                          <a:spcPct val="107000"/>
                        </a:lnSpc>
                        <a:spcAft>
                          <a:spcPts val="0"/>
                        </a:spcAft>
                      </a:pPr>
                      <a:r>
                        <a:rPr lang="en-US" sz="1600" b="1" dirty="0">
                          <a:effectLst/>
                          <a:latin typeface="Times New Roman" panose="02020603050405020304" pitchFamily="18" charset="0"/>
                          <a:cs typeface="Times New Roman" panose="02020603050405020304" pitchFamily="18" charset="0"/>
                        </a:rPr>
                        <a:t>52125.2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6" marR="45466" marT="0" marB="0" anchor="ctr"/>
                </a:tc>
                <a:extLst>
                  <a:ext uri="{0D108BD9-81ED-4DB2-BD59-A6C34878D82A}">
                    <a16:rowId xmlns:a16="http://schemas.microsoft.com/office/drawing/2014/main" val="2542740240"/>
                  </a:ext>
                </a:extLst>
              </a:tr>
            </a:tbl>
          </a:graphicData>
        </a:graphic>
      </p:graphicFrame>
      <p:sp>
        <p:nvSpPr>
          <p:cNvPr id="4" name="Rectangle 3"/>
          <p:cNvSpPr/>
          <p:nvPr/>
        </p:nvSpPr>
        <p:spPr>
          <a:xfrm>
            <a:off x="2210163" y="-5020"/>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410912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0DEF0D2-7D92-407A-8E45-178458A2E120}"/>
              </a:ext>
            </a:extLst>
          </p:cNvPr>
          <p:cNvSpPr>
            <a:spLocks noChangeArrowheads="1"/>
          </p:cNvSpPr>
          <p:nvPr/>
        </p:nvSpPr>
        <p:spPr bwMode="auto">
          <a:xfrm>
            <a:off x="1186771" y="4680772"/>
            <a:ext cx="95914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оны хувьд авч үзвэл ДЭХ-ийг </a:t>
            </a:r>
            <a:r>
              <a:rPr kumimoji="0" lang="en-US" altLang="en-US"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38187.0</a:t>
            </a:r>
            <a:r>
              <a:rPr kumimoji="0" lang="mn-MN" altLang="en-US"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төгрөгөөр үйлдвэрлэж</a:t>
            </a:r>
            <a:r>
              <a:rPr lang="mn-MN" alt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өөрийн өртөгөөр доогуур</a:t>
            </a: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28551.0</a:t>
            </a: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төгрөгөөр борлуулж, нэгж тутамд </a:t>
            </a:r>
            <a:r>
              <a:rPr kumimoji="0" lang="en-US" altLang="en-US" b="0"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9636.0</a:t>
            </a:r>
            <a:r>
              <a:rPr kumimoji="0" lang="mn-MN"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төгрөгийн алдагдал хүлээсэн байна. </a:t>
            </a:r>
            <a:endParaRPr kumimoji="0" lang="mn-MN"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2900461" y="1077113"/>
            <a:ext cx="6164094" cy="369332"/>
          </a:xfrm>
          <a:prstGeom prst="rect">
            <a:avLst/>
          </a:prstGeom>
        </p:spPr>
        <p:txBody>
          <a:bodyPr wrap="square">
            <a:spAutoFit/>
          </a:bodyPr>
          <a:lstStyle/>
          <a:p>
            <a:pPr lvl="0" algn="just" eaLnBrk="0" fontAlgn="base" hangingPunct="0">
              <a:spcBef>
                <a:spcPct val="0"/>
              </a:spcBef>
              <a:spcAft>
                <a:spcPct val="0"/>
              </a:spcAft>
            </a:pPr>
            <a:r>
              <a:rPr lang="mn-MN" altLang="en-US" b="1" dirty="0" bmk="_Toc448752267">
                <a:solidFill>
                  <a:srgbClr val="4F81BD"/>
                </a:solidFill>
                <a:latin typeface="Times New Roman" panose="02020603050405020304" pitchFamily="18" charset="0"/>
                <a:ea typeface="Times New Roman" panose="02020603050405020304" pitchFamily="18" charset="0"/>
                <a:cs typeface="Times New Roman" panose="02020603050405020304" pitchFamily="18" charset="0"/>
              </a:rPr>
              <a:t>ДЭХ-ний нэгжийн </a:t>
            </a:r>
            <a:r>
              <a:rPr lang="mn-MN" altLang="en-US" b="1" dirty="0" bmk="_Toc448752267">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өөрийн өртөг, 2017-202</a:t>
            </a:r>
            <a:r>
              <a:rPr lang="en-US" altLang="en-US" b="1" dirty="0" bmk="_Toc448752267">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1</a:t>
            </a:r>
            <a:r>
              <a:rPr lang="mn-MN" altLang="en-US" b="1" dirty="0" bmk="_Toc448752267">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он</a:t>
            </a:r>
            <a:r>
              <a:rPr lang="mn-MN" alt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ы гүйцэтгэл</a:t>
            </a:r>
            <a:endParaRPr lang="en-US" alt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2210163" y="-5020"/>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59941163"/>
              </p:ext>
            </p:extLst>
          </p:nvPr>
        </p:nvGraphicFramePr>
        <p:xfrm>
          <a:off x="1186771" y="1936518"/>
          <a:ext cx="9591474" cy="2392680"/>
        </p:xfrm>
        <a:graphic>
          <a:graphicData uri="http://schemas.openxmlformats.org/drawingml/2006/table">
            <a:tbl>
              <a:tblPr firstRow="1" firstCol="1" bandRow="1">
                <a:tableStyleId>{5C22544A-7EE6-4342-B048-85BDC9FD1C3A}</a:tableStyleId>
              </a:tblPr>
              <a:tblGrid>
                <a:gridCol w="729578">
                  <a:extLst>
                    <a:ext uri="{9D8B030D-6E8A-4147-A177-3AD203B41FA5}">
                      <a16:colId xmlns:a16="http://schemas.microsoft.com/office/drawing/2014/main" val="1125667278"/>
                    </a:ext>
                  </a:extLst>
                </a:gridCol>
                <a:gridCol w="3249038">
                  <a:extLst>
                    <a:ext uri="{9D8B030D-6E8A-4147-A177-3AD203B41FA5}">
                      <a16:colId xmlns:a16="http://schemas.microsoft.com/office/drawing/2014/main" val="502533216"/>
                    </a:ext>
                  </a:extLst>
                </a:gridCol>
                <a:gridCol w="1203660">
                  <a:extLst>
                    <a:ext uri="{9D8B030D-6E8A-4147-A177-3AD203B41FA5}">
                      <a16:colId xmlns:a16="http://schemas.microsoft.com/office/drawing/2014/main" val="1146336030"/>
                    </a:ext>
                  </a:extLst>
                </a:gridCol>
                <a:gridCol w="925931">
                  <a:extLst>
                    <a:ext uri="{9D8B030D-6E8A-4147-A177-3AD203B41FA5}">
                      <a16:colId xmlns:a16="http://schemas.microsoft.com/office/drawing/2014/main" val="811119668"/>
                    </a:ext>
                  </a:extLst>
                </a:gridCol>
                <a:gridCol w="852445">
                  <a:extLst>
                    <a:ext uri="{9D8B030D-6E8A-4147-A177-3AD203B41FA5}">
                      <a16:colId xmlns:a16="http://schemas.microsoft.com/office/drawing/2014/main" val="3752396350"/>
                    </a:ext>
                  </a:extLst>
                </a:gridCol>
                <a:gridCol w="867142">
                  <a:extLst>
                    <a:ext uri="{9D8B030D-6E8A-4147-A177-3AD203B41FA5}">
                      <a16:colId xmlns:a16="http://schemas.microsoft.com/office/drawing/2014/main" val="1848972742"/>
                    </a:ext>
                  </a:extLst>
                </a:gridCol>
                <a:gridCol w="881840">
                  <a:extLst>
                    <a:ext uri="{9D8B030D-6E8A-4147-A177-3AD203B41FA5}">
                      <a16:colId xmlns:a16="http://schemas.microsoft.com/office/drawing/2014/main" val="3556561233"/>
                    </a:ext>
                  </a:extLst>
                </a:gridCol>
                <a:gridCol w="881840">
                  <a:extLst>
                    <a:ext uri="{9D8B030D-6E8A-4147-A177-3AD203B41FA5}">
                      <a16:colId xmlns:a16="http://schemas.microsoft.com/office/drawing/2014/main" val="986435811"/>
                    </a:ext>
                  </a:extLst>
                </a:gridCol>
              </a:tblGrid>
              <a:tr h="533400">
                <a:tc gridSpan="2">
                  <a:txBody>
                    <a:bodyPr/>
                    <a:lstStyle/>
                    <a:p>
                      <a:pPr algn="ctr" rtl="0" fontAlgn="ctr"/>
                      <a:r>
                        <a:rPr lang="mn-MN" sz="1600" u="none" strike="noStrike" dirty="0">
                          <a:effectLst/>
                          <a:latin typeface="Times New Roman" panose="02020603050405020304" pitchFamily="18" charset="0"/>
                          <a:cs typeface="Times New Roman" panose="02020603050405020304" pitchFamily="18" charset="0"/>
                        </a:rPr>
                        <a:t>Үзүүлэлт</a:t>
                      </a:r>
                      <a:endParaRPr lang="mn-MN"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hMerge="1">
                  <a:txBody>
                    <a:bodyPr/>
                    <a:lstStyle/>
                    <a:p>
                      <a:endParaRPr lang="en-US"/>
                    </a:p>
                  </a:txBody>
                  <a:tcP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Хэмжих нэгж</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2017 он</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2018 он</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2019 он</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2020 он</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2021 он</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064150996"/>
                  </a:ext>
                </a:extLst>
              </a:tr>
              <a:tr h="358140">
                <a:tc rowSpan="6">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ДЭХ</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mn-MN" sz="1600" u="none" strike="noStrike">
                          <a:effectLst/>
                          <a:latin typeface="Times New Roman" panose="02020603050405020304" pitchFamily="18" charset="0"/>
                          <a:cs typeface="Times New Roman" panose="02020603050405020304" pitchFamily="18" charset="0"/>
                        </a:rPr>
                        <a:t>Нэгж ДЭХ-ний өртөг</a:t>
                      </a:r>
                      <a:endParaRPr lang="mn-M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dirty="0">
                          <a:effectLst/>
                          <a:latin typeface="Times New Roman" panose="02020603050405020304" pitchFamily="18" charset="0"/>
                          <a:cs typeface="Times New Roman" panose="02020603050405020304" pitchFamily="18" charset="0"/>
                        </a:rPr>
                        <a:t>төг/Гкал</a:t>
                      </a:r>
                      <a:endParaRPr lang="mn-MN"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35,999.2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37,500.7</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36,090.9</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37,301.8</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38,187.0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505111261"/>
                  </a:ext>
                </a:extLst>
              </a:tr>
              <a:tr h="190500">
                <a:tc vMerge="1">
                  <a:txBody>
                    <a:bodyPr/>
                    <a:lstStyle/>
                    <a:p>
                      <a:endParaRPr lang="en-US"/>
                    </a:p>
                  </a:txBody>
                  <a:tcPr/>
                </a:tc>
                <a:tc>
                  <a:txBody>
                    <a:bodyPr/>
                    <a:lstStyle/>
                    <a:p>
                      <a:pPr algn="l" fontAlgn="ctr"/>
                      <a:r>
                        <a:rPr lang="mn-MN" sz="1600" u="none" strike="noStrike">
                          <a:effectLst/>
                          <a:latin typeface="Times New Roman" panose="02020603050405020304" pitchFamily="18" charset="0"/>
                          <a:cs typeface="Times New Roman" panose="02020603050405020304" pitchFamily="18" charset="0"/>
                        </a:rPr>
                        <a:t>Нэгж ДЭХ-ний үнэ тариф</a:t>
                      </a:r>
                      <a:endParaRPr lang="mn-M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төг/Гкал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25,184.9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28,432.5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27,630.3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28,550.0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28,551.0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7966418"/>
                  </a:ext>
                </a:extLst>
              </a:tr>
              <a:tr h="190500">
                <a:tc vMerge="1">
                  <a:txBody>
                    <a:bodyPr/>
                    <a:lstStyle/>
                    <a:p>
                      <a:endParaRPr lang="en-US"/>
                    </a:p>
                  </a:txBody>
                  <a:tcPr/>
                </a:tc>
                <a:tc>
                  <a:txBody>
                    <a:bodyPr/>
                    <a:lstStyle/>
                    <a:p>
                      <a:pPr algn="l" fontAlgn="ctr"/>
                      <a:r>
                        <a:rPr lang="mn-MN" sz="1600" u="none" strike="noStrike">
                          <a:effectLst/>
                          <a:latin typeface="Times New Roman" panose="02020603050405020304" pitchFamily="18" charset="0"/>
                          <a:cs typeface="Times New Roman" panose="02020603050405020304" pitchFamily="18" charset="0"/>
                        </a:rPr>
                        <a:t>Нэгж ДЭХ-ний ашиг +, алдагдал -</a:t>
                      </a:r>
                      <a:endParaRPr lang="mn-MN"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төг/Гкал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-10,814.3</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-9,068.2</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-8,460.6</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-8,751.8</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-9,636.0</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772961906"/>
                  </a:ext>
                </a:extLst>
              </a:tr>
              <a:tr h="190500">
                <a:tc vMerge="1">
                  <a:txBody>
                    <a:bodyPr/>
                    <a:lstStyle/>
                    <a:p>
                      <a:endParaRPr lang="en-US"/>
                    </a:p>
                  </a:txBody>
                  <a:tcPr/>
                </a:tc>
                <a:tc>
                  <a:txBody>
                    <a:bodyPr/>
                    <a:lstStyle/>
                    <a:p>
                      <a:pPr algn="l" rtl="0" fontAlgn="ctr"/>
                      <a:r>
                        <a:rPr lang="mn-MN" sz="1600" u="none" strike="noStrike">
                          <a:effectLst/>
                          <a:latin typeface="Times New Roman" panose="02020603050405020304" pitchFamily="18" charset="0"/>
                          <a:cs typeface="Times New Roman" panose="02020603050405020304" pitchFamily="18" charset="0"/>
                        </a:rPr>
                        <a:t>Нэгжид ногдох хувьсах зардал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төг/Гкал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15,841.6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18,395.8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17,847.6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19,234.6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19,317.0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4172642012"/>
                  </a:ext>
                </a:extLst>
              </a:tr>
              <a:tr h="190500">
                <a:tc vMerge="1">
                  <a:txBody>
                    <a:bodyPr/>
                    <a:lstStyle/>
                    <a:p>
                      <a:endParaRPr lang="en-US"/>
                    </a:p>
                  </a:txBody>
                  <a:tcPr/>
                </a:tc>
                <a:tc>
                  <a:txBody>
                    <a:bodyPr/>
                    <a:lstStyle/>
                    <a:p>
                      <a:pPr algn="l" rtl="0" fontAlgn="ctr"/>
                      <a:r>
                        <a:rPr lang="mn-MN" sz="1600" u="none" strike="noStrike">
                          <a:effectLst/>
                          <a:latin typeface="Times New Roman" panose="02020603050405020304" pitchFamily="18" charset="0"/>
                          <a:cs typeface="Times New Roman" panose="02020603050405020304" pitchFamily="18" charset="0"/>
                        </a:rPr>
                        <a:t>Нэгжид ногдох тогтмол зардал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төг/Гкал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20,157.5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19,104.9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18,243.3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18,067.2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18,870.0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29327426"/>
                  </a:ext>
                </a:extLst>
              </a:tr>
              <a:tr h="358140">
                <a:tc vMerge="1">
                  <a:txBody>
                    <a:bodyPr/>
                    <a:lstStyle/>
                    <a:p>
                      <a:endParaRPr lang="en-US"/>
                    </a:p>
                  </a:txBody>
                  <a:tcPr/>
                </a:tc>
                <a:tc>
                  <a:txBody>
                    <a:bodyPr/>
                    <a:lstStyle/>
                    <a:p>
                      <a:pPr algn="l" rtl="0" fontAlgn="ctr"/>
                      <a:r>
                        <a:rPr lang="mn-MN" sz="1600" u="none" strike="noStrike">
                          <a:effectLst/>
                          <a:latin typeface="Times New Roman" panose="02020603050405020304" pitchFamily="18" charset="0"/>
                          <a:cs typeface="Times New Roman" panose="02020603050405020304" pitchFamily="18" charset="0"/>
                        </a:rPr>
                        <a:t>Нэгжийн үнэ, нэгжид ногдох хувьсах зардлын зөрүү</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rtl="0" fontAlgn="ctr"/>
                      <a:r>
                        <a:rPr lang="mn-MN" sz="1600" u="none" strike="noStrike">
                          <a:effectLst/>
                          <a:latin typeface="Times New Roman" panose="02020603050405020304" pitchFamily="18" charset="0"/>
                          <a:cs typeface="Times New Roman" panose="02020603050405020304" pitchFamily="18" charset="0"/>
                        </a:rPr>
                        <a:t>төг/Гкал</a:t>
                      </a:r>
                      <a:endParaRPr lang="mn-MN"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9,343.3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10,036.7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9,782.7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9,315.4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9,234.0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595442320"/>
                  </a:ext>
                </a:extLst>
              </a:tr>
            </a:tbl>
          </a:graphicData>
        </a:graphic>
      </p:graphicFrame>
    </p:spTree>
    <p:extLst>
      <p:ext uri="{BB962C8B-B14F-4D97-AF65-F5344CB8AC3E}">
        <p14:creationId xmlns:p14="http://schemas.microsoft.com/office/powerpoint/2010/main" val="305331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121953" y="585651"/>
            <a:ext cx="5856051" cy="5931407"/>
          </a:xfrm>
          <a:prstGeom prst="rect">
            <a:avLst/>
          </a:prstGeom>
        </p:spPr>
      </p:pic>
      <p:sp>
        <p:nvSpPr>
          <p:cNvPr id="2" name="Rectangle 1"/>
          <p:cNvSpPr/>
          <p:nvPr/>
        </p:nvSpPr>
        <p:spPr>
          <a:xfrm>
            <a:off x="2210163" y="-5020"/>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5" name="Rectangle 4"/>
          <p:cNvSpPr/>
          <p:nvPr/>
        </p:nvSpPr>
        <p:spPr>
          <a:xfrm>
            <a:off x="4407986" y="926593"/>
            <a:ext cx="5083892" cy="400110"/>
          </a:xfrm>
          <a:prstGeom prst="rect">
            <a:avLst/>
          </a:prstGeom>
        </p:spPr>
        <p:txBody>
          <a:bodyPr wrap="none">
            <a:spAutoFit/>
          </a:bodyPr>
          <a:lstStyle/>
          <a:p>
            <a:r>
              <a:rPr lang="mn-MN" sz="2000" b="1" dirty="0">
                <a:solidFill>
                  <a:srgbClr val="231F20"/>
                </a:solidFill>
                <a:latin typeface="Times New Roman" panose="02020603050405020304" pitchFamily="18" charset="0"/>
                <a:ea typeface="Calibri" panose="020F0502020204030204" pitchFamily="34" charset="0"/>
              </a:rPr>
              <a:t>Цахилгаан</a:t>
            </a:r>
            <a:r>
              <a:rPr lang="mn-MN" sz="2000" b="1" spc="-45" dirty="0">
                <a:solidFill>
                  <a:srgbClr val="231F20"/>
                </a:solidFill>
                <a:latin typeface="Times New Roman" panose="02020603050405020304" pitchFamily="18" charset="0"/>
                <a:ea typeface="Calibri" panose="020F0502020204030204" pitchFamily="34" charset="0"/>
              </a:rPr>
              <a:t> </a:t>
            </a:r>
            <a:r>
              <a:rPr lang="mn-MN" sz="2000" b="1" dirty="0">
                <a:solidFill>
                  <a:srgbClr val="231F20"/>
                </a:solidFill>
                <a:latin typeface="Times New Roman" panose="02020603050405020304" pitchFamily="18" charset="0"/>
                <a:ea typeface="Calibri" panose="020F0502020204030204" pitchFamily="34" charset="0"/>
              </a:rPr>
              <a:t>хангамжийн өнөөгийн түвшин</a:t>
            </a:r>
            <a:endParaRPr lang="en-US" sz="2000" dirty="0"/>
          </a:p>
        </p:txBody>
      </p:sp>
      <p:sp>
        <p:nvSpPr>
          <p:cNvPr id="7" name="Rectangle 6"/>
          <p:cNvSpPr/>
          <p:nvPr/>
        </p:nvSpPr>
        <p:spPr>
          <a:xfrm>
            <a:off x="4217193" y="1682396"/>
            <a:ext cx="7642938" cy="830997"/>
          </a:xfrm>
          <a:prstGeom prst="rect">
            <a:avLst/>
          </a:prstGeom>
        </p:spPr>
        <p:txBody>
          <a:bodyPr wrap="square">
            <a:spAutoFit/>
          </a:bodyPr>
          <a:lstStyle/>
          <a:p>
            <a:pPr algn="just"/>
            <a:r>
              <a:rPr lang="mn-MN" sz="1600" dirty="0">
                <a:latin typeface="Times New Roman" panose="02020603050405020304" pitchFamily="18" charset="0"/>
                <a:ea typeface="Calibri" panose="020F0502020204030204" pitchFamily="34" charset="0"/>
              </a:rPr>
              <a:t>Тус станц</a:t>
            </a:r>
            <a:r>
              <a:rPr lang="en-US" sz="1600" dirty="0">
                <a:latin typeface="Times New Roman" panose="02020603050405020304" pitchFamily="18" charset="0"/>
                <a:ea typeface="Calibri" panose="020F0502020204030204" pitchFamily="34" charset="0"/>
              </a:rPr>
              <a:t>ын цахилгаан хэрэглэгчдийн нийт суурилагдсан чадал </a:t>
            </a:r>
            <a:r>
              <a:rPr lang="en-US" sz="1600" b="1" dirty="0">
                <a:latin typeface="Times New Roman" panose="02020603050405020304" pitchFamily="18" charset="0"/>
                <a:ea typeface="Calibri" panose="020F0502020204030204" pitchFamily="34" charset="0"/>
              </a:rPr>
              <a:t>14.555 МВт</a:t>
            </a:r>
            <a:r>
              <a:rPr lang="en-US" sz="1600" dirty="0">
                <a:latin typeface="Times New Roman" panose="02020603050405020304" pitchFamily="18" charset="0"/>
                <a:ea typeface="Calibri" panose="020F0502020204030204" pitchFamily="34" charset="0"/>
              </a:rPr>
              <a:t>, үүнээс </a:t>
            </a:r>
            <a:r>
              <a:rPr lang="en-US" sz="1600" b="1" dirty="0">
                <a:latin typeface="Times New Roman" panose="02020603050405020304" pitchFamily="18" charset="0"/>
                <a:ea typeface="Calibri" panose="020F0502020204030204" pitchFamily="34" charset="0"/>
              </a:rPr>
              <a:t>11.08 МВт нь 10 кВ, </a:t>
            </a:r>
            <a:r>
              <a:rPr lang="en-US" sz="1600" dirty="0">
                <a:latin typeface="Times New Roman" panose="02020603050405020304" pitchFamily="18" charset="0"/>
                <a:ea typeface="Calibri" panose="020F0502020204030204" pitchFamily="34" charset="0"/>
              </a:rPr>
              <a:t>үлдсэн нь </a:t>
            </a:r>
            <a:r>
              <a:rPr lang="en-US" sz="1600" b="1" dirty="0">
                <a:latin typeface="Times New Roman" panose="02020603050405020304" pitchFamily="18" charset="0"/>
                <a:ea typeface="Calibri" panose="020F0502020204030204" pitchFamily="34" charset="0"/>
              </a:rPr>
              <a:t>0.22-0.4 кВ-ын </a:t>
            </a:r>
            <a:r>
              <a:rPr lang="en-US" sz="1600" dirty="0">
                <a:latin typeface="Times New Roman" panose="02020603050405020304" pitchFamily="18" charset="0"/>
                <a:ea typeface="Calibri" panose="020F0502020204030204" pitchFamily="34" charset="0"/>
              </a:rPr>
              <a:t>хүчдэлийн түвшинд ажилладаг хөдөлгүүрүүд байна.</a:t>
            </a:r>
            <a:endParaRPr lang="en-US" sz="1600" dirty="0"/>
          </a:p>
        </p:txBody>
      </p:sp>
      <p:sp>
        <p:nvSpPr>
          <p:cNvPr id="8" name="Rectangle 7"/>
          <p:cNvSpPr/>
          <p:nvPr/>
        </p:nvSpPr>
        <p:spPr>
          <a:xfrm>
            <a:off x="5978005" y="2639074"/>
            <a:ext cx="5882126" cy="3539430"/>
          </a:xfrm>
          <a:prstGeom prst="rect">
            <a:avLst/>
          </a:prstGeom>
        </p:spPr>
        <p:txBody>
          <a:bodyPr wrap="square">
            <a:spAutoFit/>
          </a:bodyPr>
          <a:lstStyle/>
          <a:p>
            <a:pPr indent="354013" algn="just"/>
            <a:r>
              <a:rPr lang="mn-MN" sz="1600" dirty="0">
                <a:latin typeface="Times New Roman" panose="02020603050405020304" pitchFamily="18" charset="0"/>
                <a:ea typeface="Calibri" panose="020F0502020204030204" pitchFamily="34" charset="0"/>
                <a:cs typeface="Times New Roman" panose="02020603050405020304" pitchFamily="18" charset="0"/>
              </a:rPr>
              <a:t>С</a:t>
            </a:r>
            <a:r>
              <a:rPr lang="en-US" sz="1600" dirty="0">
                <a:latin typeface="Times New Roman" panose="02020603050405020304" pitchFamily="18" charset="0"/>
                <a:ea typeface="Calibri" panose="020F0502020204030204" pitchFamily="34" charset="0"/>
                <a:cs typeface="Times New Roman" panose="02020603050405020304" pitchFamily="18" charset="0"/>
              </a:rPr>
              <a:t>танцын цахилгаан хэрэглээг 2х20 МВА чадалтай 110/10 кВ-ын дэд станцын нэг болон хоёрдугаар систем шинээс нийт 7 кабель дамжуулагч бүхий шугам, “Үндсэн барилга 0 секц”-ийн 2х1000 кВА, “Үндсэн барилга”-ын 3х400 кВА, “Бутлуур”-ын 2х1250 кВА, “Вагон хөмрөгч”-ийн 2х630 кВА, “Нуруулдан овоологч”-ийн 250 кВА чадалтай 10/0.4 кВ-ын дэд станцуудаар дамжуулан хангаж байна. </a:t>
            </a:r>
            <a:endParaRPr lang="mn-MN" sz="1600" dirty="0">
              <a:latin typeface="Times New Roman" panose="02020603050405020304" pitchFamily="18" charset="0"/>
              <a:ea typeface="Calibri" panose="020F0502020204030204" pitchFamily="34" charset="0"/>
              <a:cs typeface="Times New Roman" panose="02020603050405020304" pitchFamily="18" charset="0"/>
            </a:endParaRPr>
          </a:p>
          <a:p>
            <a:pPr indent="354013" algn="just"/>
            <a:endParaRPr lang="mn-MN" sz="1600" b="1" dirty="0">
              <a:latin typeface="Times New Roman" panose="02020603050405020304" pitchFamily="18" charset="0"/>
              <a:ea typeface="Calibri" panose="020F0502020204030204" pitchFamily="34" charset="0"/>
            </a:endParaRPr>
          </a:p>
          <a:p>
            <a:pPr indent="354013" algn="just"/>
            <a:r>
              <a:rPr lang="en-US" sz="1600" b="1" dirty="0">
                <a:latin typeface="Times New Roman" panose="02020603050405020304" pitchFamily="18" charset="0"/>
                <a:ea typeface="Calibri" panose="020F0502020204030204" pitchFamily="34" charset="0"/>
              </a:rPr>
              <a:t>P</a:t>
            </a:r>
            <a:r>
              <a:rPr lang="mn-MN" sz="1600" b="1" dirty="0">
                <a:latin typeface="Times New Roman" panose="02020603050405020304" pitchFamily="18" charset="0"/>
                <a:ea typeface="Calibri" panose="020F0502020204030204" pitchFamily="34" charset="0"/>
              </a:rPr>
              <a:t>х.и</a:t>
            </a:r>
            <a:r>
              <a:rPr lang="en-US" sz="1600" b="1" dirty="0">
                <a:latin typeface="Times New Roman" panose="02020603050405020304" pitchFamily="18" charset="0"/>
                <a:ea typeface="Calibri" panose="020F0502020204030204" pitchFamily="34" charset="0"/>
              </a:rPr>
              <a:t>=</a:t>
            </a:r>
            <a:r>
              <a:rPr lang="mn-MN" sz="1600" b="1" dirty="0">
                <a:latin typeface="Times New Roman" panose="02020603050405020304" pitchFamily="18" charset="0"/>
                <a:ea typeface="Calibri" panose="020F0502020204030204" pitchFamily="34" charset="0"/>
              </a:rPr>
              <a:t>8241 кВт, </a:t>
            </a:r>
            <a:r>
              <a:rPr lang="en-US" sz="1600" b="1" dirty="0">
                <a:latin typeface="Times New Roman" panose="02020603050405020304" pitchFamily="18" charset="0"/>
                <a:ea typeface="Calibri" panose="020F0502020204030204" pitchFamily="34" charset="0"/>
              </a:rPr>
              <a:t>P</a:t>
            </a:r>
            <a:r>
              <a:rPr lang="mn-MN" sz="1600" b="1" dirty="0">
                <a:latin typeface="Times New Roman" panose="02020603050405020304" pitchFamily="18" charset="0"/>
                <a:ea typeface="Calibri" panose="020F0502020204030204" pitchFamily="34" charset="0"/>
              </a:rPr>
              <a:t>х.б</a:t>
            </a:r>
            <a:r>
              <a:rPr lang="en-US" sz="1600" b="1" dirty="0">
                <a:latin typeface="Times New Roman" panose="02020603050405020304" pitchFamily="18" charset="0"/>
                <a:ea typeface="Calibri" panose="020F0502020204030204" pitchFamily="34" charset="0"/>
              </a:rPr>
              <a:t>=</a:t>
            </a:r>
            <a:r>
              <a:rPr lang="mn-MN" sz="1600" b="1" dirty="0">
                <a:latin typeface="Times New Roman" panose="02020603050405020304" pitchFamily="18" charset="0"/>
                <a:ea typeface="Calibri" panose="020F0502020204030204" pitchFamily="34" charset="0"/>
              </a:rPr>
              <a:t>2486.4 кВт</a:t>
            </a:r>
            <a:r>
              <a:rPr lang="en-US" sz="1600" b="1" dirty="0">
                <a:latin typeface="Times New Roman" panose="02020603050405020304" pitchFamily="18" charset="0"/>
                <a:ea typeface="Calibri" panose="020F0502020204030204" pitchFamily="34" charset="0"/>
              </a:rPr>
              <a:t>, P</a:t>
            </a:r>
            <a:r>
              <a:rPr lang="mn-MN" sz="1600" b="1" dirty="0">
                <a:latin typeface="Times New Roman" panose="02020603050405020304" pitchFamily="18" charset="0"/>
                <a:ea typeface="Calibri" panose="020F0502020204030204" pitchFamily="34" charset="0"/>
              </a:rPr>
              <a:t>дунд=4890 кВт</a:t>
            </a:r>
            <a:endParaRPr lang="en-US" sz="1600" b="1" dirty="0"/>
          </a:p>
          <a:p>
            <a:pPr indent="354013" algn="just"/>
            <a:endParaRPr lang="mn-MN" sz="1600" dirty="0">
              <a:latin typeface="Times New Roman" panose="02020603050405020304" pitchFamily="18" charset="0"/>
              <a:ea typeface="Calibri" panose="020F0502020204030204" pitchFamily="34" charset="0"/>
              <a:cs typeface="Times New Roman" panose="02020603050405020304" pitchFamily="18" charset="0"/>
            </a:endParaRPr>
          </a:p>
          <a:p>
            <a:pPr indent="354013" algn="just"/>
            <a:r>
              <a:rPr lang="mn-MN" sz="1600" dirty="0">
                <a:latin typeface="Times New Roman" panose="02020603050405020304" pitchFamily="18" charset="0"/>
                <a:cs typeface="Times New Roman" panose="02020603050405020304" pitchFamily="18" charset="0"/>
              </a:rPr>
              <a:t>Цахилгаан хангамжийн системийн хүчний элементүүдийн ачаалалтын хувьд кабель шугамуудынх харьцангуй бага, үндсэн барилгын зуухнуудын трансформаторууд бага ачаалалтай бусад трансформаторууд хэвийн ачаалалтай байна.  </a:t>
            </a:r>
            <a:endParaRPr lang="en-US" sz="1600" dirty="0">
              <a:latin typeface="Times New Roman" panose="02020603050405020304" pitchFamily="18" charset="0"/>
              <a:cs typeface="Times New Roman" panose="02020603050405020304" pitchFamily="18" charset="0"/>
            </a:endParaRPr>
          </a:p>
        </p:txBody>
      </p:sp>
      <p:sp>
        <p:nvSpPr>
          <p:cNvPr id="13" name="Rectangle 12"/>
          <p:cNvSpPr/>
          <p:nvPr/>
        </p:nvSpPr>
        <p:spPr>
          <a:xfrm>
            <a:off x="1887283" y="1714393"/>
            <a:ext cx="785813"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a:t>
            </a:r>
            <a:r>
              <a:rPr lang="en-US" sz="800" dirty="0">
                <a:solidFill>
                  <a:schemeClr val="tx1"/>
                </a:solidFill>
                <a:latin typeface="Times New Roman" panose="02020603050405020304" pitchFamily="18" charset="0"/>
                <a:cs typeface="Times New Roman" panose="02020603050405020304" pitchFamily="18" charset="0"/>
              </a:rPr>
              <a:t>s</a:t>
            </a:r>
            <a:r>
              <a:rPr lang="mn-MN" sz="800" dirty="0">
                <a:solidFill>
                  <a:schemeClr val="tx1"/>
                </a:solidFill>
                <a:latin typeface="Times New Roman" panose="02020603050405020304" pitchFamily="18" charset="0"/>
                <a:cs typeface="Times New Roman" panose="02020603050405020304" pitchFamily="18" charset="0"/>
              </a:rPr>
              <a:t>=40 МВА</a:t>
            </a:r>
          </a:p>
          <a:p>
            <a:r>
              <a:rPr lang="mn-MN" sz="800" dirty="0">
                <a:solidFill>
                  <a:schemeClr val="tx1"/>
                </a:solidFill>
                <a:latin typeface="Times New Roman" panose="02020603050405020304" pitchFamily="18" charset="0"/>
                <a:cs typeface="Times New Roman" panose="02020603050405020304" pitchFamily="18" charset="0"/>
              </a:rPr>
              <a:t>Ра=8.45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29272" y="3106383"/>
            <a:ext cx="821245"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Рс=13.06 МВт</a:t>
            </a:r>
          </a:p>
          <a:p>
            <a:r>
              <a:rPr lang="mn-MN" sz="800" dirty="0">
                <a:solidFill>
                  <a:schemeClr val="tx1"/>
                </a:solidFill>
                <a:latin typeface="Times New Roman" panose="02020603050405020304" pitchFamily="18" charset="0"/>
                <a:cs typeface="Times New Roman" panose="02020603050405020304" pitchFamily="18" charset="0"/>
              </a:rPr>
              <a:t>Ра=7.2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821962" y="3106382"/>
            <a:ext cx="851134"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Рс=0.8 МВт</a:t>
            </a:r>
          </a:p>
          <a:p>
            <a:r>
              <a:rPr lang="mn-MN" sz="800" dirty="0">
                <a:solidFill>
                  <a:schemeClr val="tx1"/>
                </a:solidFill>
                <a:latin typeface="Times New Roman" panose="02020603050405020304" pitchFamily="18" charset="0"/>
                <a:cs typeface="Times New Roman" panose="02020603050405020304" pitchFamily="18" charset="0"/>
              </a:rPr>
              <a:t>Ра=0.252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324225" y="3106384"/>
            <a:ext cx="718849"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Рс=1.6 МВт</a:t>
            </a:r>
          </a:p>
          <a:p>
            <a:r>
              <a:rPr lang="mn-MN" sz="800" dirty="0">
                <a:solidFill>
                  <a:schemeClr val="tx1"/>
                </a:solidFill>
                <a:latin typeface="Times New Roman" panose="02020603050405020304" pitchFamily="18" charset="0"/>
                <a:cs typeface="Times New Roman" panose="02020603050405020304" pitchFamily="18" charset="0"/>
              </a:rPr>
              <a:t>Ра=0.9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522281" y="3120671"/>
            <a:ext cx="761713"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Рс=0.15 МВт</a:t>
            </a:r>
          </a:p>
          <a:p>
            <a:r>
              <a:rPr lang="mn-MN" sz="800" dirty="0">
                <a:solidFill>
                  <a:schemeClr val="tx1"/>
                </a:solidFill>
                <a:latin typeface="Times New Roman" panose="02020603050405020304" pitchFamily="18" charset="0"/>
                <a:cs typeface="Times New Roman" panose="02020603050405020304" pitchFamily="18" charset="0"/>
              </a:rPr>
              <a:t>Ра=0.10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431544" y="4244621"/>
            <a:ext cx="754569"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Рс=2.8 МВт</a:t>
            </a:r>
          </a:p>
          <a:p>
            <a:r>
              <a:rPr lang="mn-MN" sz="800" dirty="0">
                <a:solidFill>
                  <a:schemeClr val="tx1"/>
                </a:solidFill>
                <a:latin typeface="Times New Roman" panose="02020603050405020304" pitchFamily="18" charset="0"/>
                <a:cs typeface="Times New Roman" panose="02020603050405020304" pitchFamily="18" charset="0"/>
              </a:rPr>
              <a:t>Ра=1.0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1618" y="4211284"/>
            <a:ext cx="764093"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Рс=10.8 МВт</a:t>
            </a:r>
          </a:p>
          <a:p>
            <a:r>
              <a:rPr lang="mn-MN" sz="800" dirty="0">
                <a:solidFill>
                  <a:schemeClr val="tx1"/>
                </a:solidFill>
                <a:latin typeface="Times New Roman" panose="02020603050405020304" pitchFamily="18" charset="0"/>
                <a:cs typeface="Times New Roman" panose="02020603050405020304" pitchFamily="18" charset="0"/>
              </a:rPr>
              <a:t>Ра=6.2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5537" y="4992334"/>
            <a:ext cx="768852"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Рс=1.9 МВт</a:t>
            </a:r>
          </a:p>
          <a:p>
            <a:r>
              <a:rPr lang="mn-MN" sz="800" dirty="0">
                <a:solidFill>
                  <a:schemeClr val="tx1"/>
                </a:solidFill>
                <a:latin typeface="Times New Roman" panose="02020603050405020304" pitchFamily="18" charset="0"/>
                <a:cs typeface="Times New Roman" panose="02020603050405020304" pitchFamily="18" charset="0"/>
              </a:rPr>
              <a:t>Ра=0.54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104141" y="4992334"/>
            <a:ext cx="783142"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Рс=0.3 МВт</a:t>
            </a:r>
          </a:p>
          <a:p>
            <a:r>
              <a:rPr lang="mn-MN" sz="800" dirty="0">
                <a:solidFill>
                  <a:schemeClr val="tx1"/>
                </a:solidFill>
                <a:latin typeface="Times New Roman" panose="02020603050405020304" pitchFamily="18" charset="0"/>
                <a:cs typeface="Times New Roman" panose="02020603050405020304" pitchFamily="18" charset="0"/>
              </a:rPr>
              <a:t>Ра=0.16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291051" y="4992334"/>
            <a:ext cx="783142"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Рс=0.45 МВт</a:t>
            </a:r>
          </a:p>
          <a:p>
            <a:r>
              <a:rPr lang="mn-MN" sz="800" dirty="0">
                <a:solidFill>
                  <a:schemeClr val="tx1"/>
                </a:solidFill>
                <a:latin typeface="Times New Roman" panose="02020603050405020304" pitchFamily="18" charset="0"/>
                <a:cs typeface="Times New Roman" panose="02020603050405020304" pitchFamily="18" charset="0"/>
              </a:rPr>
              <a:t>Ра=0.2 МВт</a:t>
            </a:r>
            <a:endParaRPr lang="en-US" sz="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434051" y="4992333"/>
            <a:ext cx="783142" cy="26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n-MN" sz="800" dirty="0">
                <a:solidFill>
                  <a:schemeClr val="tx1"/>
                </a:solidFill>
                <a:latin typeface="Times New Roman" panose="02020603050405020304" pitchFamily="18" charset="0"/>
                <a:cs typeface="Times New Roman" panose="02020603050405020304" pitchFamily="18" charset="0"/>
              </a:rPr>
              <a:t>Рс=0.15 МВт</a:t>
            </a:r>
          </a:p>
          <a:p>
            <a:r>
              <a:rPr lang="mn-MN" sz="800" dirty="0">
                <a:solidFill>
                  <a:schemeClr val="tx1"/>
                </a:solidFill>
                <a:latin typeface="Times New Roman" panose="02020603050405020304" pitchFamily="18" charset="0"/>
                <a:cs typeface="Times New Roman" panose="02020603050405020304" pitchFamily="18" charset="0"/>
              </a:rPr>
              <a:t>Ра=0.1 МВт</a:t>
            </a:r>
            <a:endParaRPr lang="en-US" sz="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24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С</a:t>
            </a:r>
            <a:r>
              <a:rPr lang="mn-MN" sz="2000" b="1" dirty="0">
                <a:latin typeface="Times New Roman" panose="02020603050405020304" pitchFamily="18" charset="0"/>
                <a:cs typeface="Times New Roman" panose="02020603050405020304" pitchFamily="18" charset="0"/>
              </a:rPr>
              <a:t>ТАНЦЫН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278529535"/>
              </p:ext>
            </p:extLst>
          </p:nvPr>
        </p:nvGraphicFramePr>
        <p:xfrm>
          <a:off x="252855" y="1171303"/>
          <a:ext cx="5603132" cy="5603132"/>
        </p:xfrm>
        <a:graphic>
          <a:graphicData uri="http://schemas.openxmlformats.org/presentationml/2006/ole">
            <mc:AlternateContent xmlns:mc="http://schemas.openxmlformats.org/markup-compatibility/2006">
              <mc:Choice xmlns:v="urn:schemas-microsoft-com:vml" Requires="v">
                <p:oleObj name="Visio" r:id="rId4" imgW="8351662" imgH="8351347" progId="Visio.Drawing.15">
                  <p:embed/>
                </p:oleObj>
              </mc:Choice>
              <mc:Fallback>
                <p:oleObj name="Visio" r:id="rId4" imgW="8351662" imgH="8351347"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55" y="1171303"/>
                        <a:ext cx="5603132" cy="5603132"/>
                      </a:xfrm>
                      <a:prstGeom prst="rect">
                        <a:avLst/>
                      </a:prstGeom>
                      <a:noFill/>
                    </p:spPr>
                  </p:pic>
                </p:oleObj>
              </mc:Fallback>
            </mc:AlternateContent>
          </a:graphicData>
        </a:graphic>
      </p:graphicFrame>
      <p:sp>
        <p:nvSpPr>
          <p:cNvPr id="16" name="Rectangle 15"/>
          <p:cNvSpPr/>
          <p:nvPr/>
        </p:nvSpPr>
        <p:spPr>
          <a:xfrm>
            <a:off x="6096000" y="1171303"/>
            <a:ext cx="5432262" cy="1870512"/>
          </a:xfrm>
          <a:prstGeom prst="rect">
            <a:avLst/>
          </a:prstGeom>
        </p:spPr>
        <p:txBody>
          <a:bodyPr wrap="square">
            <a:spAutoFit/>
          </a:bodyPr>
          <a:lstStyle/>
          <a:p>
            <a:pPr indent="457200" algn="just">
              <a:lnSpc>
                <a:spcPct val="107000"/>
              </a:lnSpc>
              <a:spcAft>
                <a:spcPts val="800"/>
              </a:spcAft>
            </a:pPr>
            <a:r>
              <a:rPr lang="mn-MN" dirty="0">
                <a:latin typeface="Times New Roman" panose="02020603050405020304" pitchFamily="18" charset="0"/>
                <a:ea typeface="Calibri" panose="020F0502020204030204" pitchFamily="34" charset="0"/>
                <a:cs typeface="Mongolian Baiti" panose="03000500000000000000" pitchFamily="66" charset="0"/>
              </a:rPr>
              <a:t>Тус станц нь 10,8 га газрыг ЭХ-ний үйлдвэрлэл явуулах чиглэлээр 15 жилийн хугацаатай эзэмших эрхтэй бөгөөд өргөтгөлийн 1х116 МВт-ын дулааны чадалтай зуухыг барихад шинээр газар нэмж чөлөөлөх шаардлагагүй, өөрийн эзэмшлийн нөөц газар дээр барих бүрэн бололцоотой юм. </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17" name="Rectangle 16"/>
          <p:cNvSpPr/>
          <p:nvPr/>
        </p:nvSpPr>
        <p:spPr>
          <a:xfrm>
            <a:off x="6096000" y="3041815"/>
            <a:ext cx="5363183" cy="1574149"/>
          </a:xfrm>
          <a:prstGeom prst="rect">
            <a:avLst/>
          </a:prstGeom>
        </p:spPr>
        <p:txBody>
          <a:bodyPr wrap="square">
            <a:spAutoFit/>
          </a:bodyPr>
          <a:lstStyle/>
          <a:p>
            <a:pPr indent="457200" algn="just">
              <a:lnSpc>
                <a:spcPct val="107000"/>
              </a:lnSpc>
              <a:spcAft>
                <a:spcPts val="800"/>
              </a:spcAft>
            </a:pPr>
            <a:r>
              <a:rPr lang="mn-MN" dirty="0">
                <a:latin typeface="Times New Roman" panose="02020603050405020304" pitchFamily="18" charset="0"/>
                <a:ea typeface="Calibri" panose="020F0502020204030204" pitchFamily="34" charset="0"/>
                <a:cs typeface="Mongolian Baiti" panose="03000500000000000000" pitchFamily="66" charset="0"/>
              </a:rPr>
              <a:t>Шинээр баригдах зуухны нүүрсний хэрэглээг Багануур, Шивээ-Овоо, Бөөрөлжүүтийн уурхайн нүүрсээр тооцсон бөгөөд одоо байгаа түлш дамжуулах цехийн үндсэн дэд бүтцэд тулгуурлан нүүрсээр хангана.</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19" name="Rectangle 18"/>
          <p:cNvSpPr/>
          <p:nvPr/>
        </p:nvSpPr>
        <p:spPr>
          <a:xfrm>
            <a:off x="6096000" y="4615964"/>
            <a:ext cx="5363183" cy="1477328"/>
          </a:xfrm>
          <a:prstGeom prst="rect">
            <a:avLst/>
          </a:prstGeom>
        </p:spPr>
        <p:txBody>
          <a:bodyPr wrap="square">
            <a:spAutoFit/>
          </a:bodyPr>
          <a:lstStyle/>
          <a:p>
            <a:pPr algn="just"/>
            <a:r>
              <a:rPr lang="mn-MN" dirty="0">
                <a:latin typeface="Times New Roman" panose="02020603050405020304" pitchFamily="18" charset="0"/>
                <a:ea typeface="Calibri" panose="020F0502020204030204" pitchFamily="34" charset="0"/>
              </a:rPr>
              <a:t>Тус станц жилдээ дунджаар 96,568 м</a:t>
            </a:r>
            <a:r>
              <a:rPr lang="mn-MN" baseline="30000" dirty="0">
                <a:latin typeface="Times New Roman" panose="02020603050405020304" pitchFamily="18" charset="0"/>
                <a:ea typeface="Calibri" panose="020F0502020204030204" pitchFamily="34" charset="0"/>
              </a:rPr>
              <a:t>3</a:t>
            </a:r>
            <a:r>
              <a:rPr lang="mn-MN" dirty="0">
                <a:latin typeface="Times New Roman" panose="02020603050405020304" pitchFamily="18" charset="0"/>
                <a:ea typeface="Calibri" panose="020F0502020204030204" pitchFamily="34" charset="0"/>
              </a:rPr>
              <a:t> усыг технологийн усны нөхөн сэлбэлтийн зориулалтаар авч ашигладаг бөгөөд үүнийг хангаж буй гүний худгууд дээр нэмж 2-3 худгийг ашиглах ба станцын нийт нэмэлт усны хэрэгцээ 150 м</a:t>
            </a:r>
            <a:r>
              <a:rPr lang="mn-MN" baseline="30000" dirty="0">
                <a:latin typeface="Times New Roman" panose="02020603050405020304" pitchFamily="18" charset="0"/>
                <a:ea typeface="Calibri" panose="020F0502020204030204" pitchFamily="34" charset="0"/>
              </a:rPr>
              <a:t>3</a:t>
            </a:r>
            <a:r>
              <a:rPr lang="mn-MN" dirty="0">
                <a:latin typeface="Times New Roman" panose="02020603050405020304" pitchFamily="18" charset="0"/>
                <a:ea typeface="Calibri" panose="020F0502020204030204" pitchFamily="34" charset="0"/>
              </a:rPr>
              <a:t>/ц хүрнэ. </a:t>
            </a:r>
            <a:endParaRPr lang="en-US" dirty="0"/>
          </a:p>
        </p:txBody>
      </p:sp>
    </p:spTree>
    <p:extLst>
      <p:ext uri="{BB962C8B-B14F-4D97-AF65-F5344CB8AC3E}">
        <p14:creationId xmlns:p14="http://schemas.microsoft.com/office/powerpoint/2010/main" val="333606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02157385"/>
              </p:ext>
            </p:extLst>
          </p:nvPr>
        </p:nvGraphicFramePr>
        <p:xfrm>
          <a:off x="356293" y="1517515"/>
          <a:ext cx="8724847" cy="4980562"/>
        </p:xfrm>
        <a:graphic>
          <a:graphicData uri="http://schemas.openxmlformats.org/presentationml/2006/ole">
            <mc:AlternateContent xmlns:mc="http://schemas.openxmlformats.org/markup-compatibility/2006">
              <mc:Choice xmlns:v="urn:schemas-microsoft-com:vml" Requires="v">
                <p:oleObj name="Visio" r:id="rId2" imgW="5059822" imgH="2887996" progId="Visio.Drawing.15">
                  <p:embed/>
                </p:oleObj>
              </mc:Choice>
              <mc:Fallback>
                <p:oleObj name="Visio" r:id="rId2" imgW="5059822" imgH="2887996" progId="Visio.Drawing.15">
                  <p:embed/>
                  <p:pic>
                    <p:nvPicPr>
                      <p:cNvPr id="1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93" y="1517515"/>
                        <a:ext cx="8724847" cy="4980562"/>
                      </a:xfrm>
                      <a:prstGeom prst="rect">
                        <a:avLst/>
                      </a:prstGeom>
                      <a:noFill/>
                    </p:spPr>
                  </p:pic>
                </p:oleObj>
              </mc:Fallback>
            </mc:AlternateContent>
          </a:graphicData>
        </a:graphic>
      </p:graphicFrame>
      <p:pic>
        <p:nvPicPr>
          <p:cNvPr id="3" name="Picture 2"/>
          <p:cNvPicPr/>
          <p:nvPr/>
        </p:nvPicPr>
        <p:blipFill rotWithShape="1">
          <a:blip r:embed="rId4"/>
          <a:srcRect t="73184"/>
          <a:stretch/>
        </p:blipFill>
        <p:spPr bwMode="auto">
          <a:xfrm>
            <a:off x="5962150" y="4757312"/>
            <a:ext cx="5462270" cy="1691640"/>
          </a:xfrm>
          <a:prstGeom prst="rect">
            <a:avLst/>
          </a:prstGeom>
          <a:ln w="22225">
            <a:solidFill>
              <a:srgbClr val="FF0000"/>
            </a:solidFill>
          </a:ln>
          <a:extLst>
            <a:ext uri="{53640926-AAD7-44D8-BBD7-CCE9431645EC}">
              <a14:shadowObscured xmlns:a14="http://schemas.microsoft.com/office/drawing/2010/main"/>
            </a:ext>
          </a:extLst>
        </p:spPr>
      </p:pic>
      <p:sp>
        <p:nvSpPr>
          <p:cNvPr id="4" name="Rectangle 3"/>
          <p:cNvSpPr/>
          <p:nvPr/>
        </p:nvSpPr>
        <p:spPr>
          <a:xfrm>
            <a:off x="9163651" y="1517515"/>
            <a:ext cx="2850009" cy="2031325"/>
          </a:xfrm>
          <a:prstGeom prst="rect">
            <a:avLst/>
          </a:prstGeom>
        </p:spPr>
        <p:txBody>
          <a:bodyPr wrap="square">
            <a:spAutoFit/>
          </a:bodyPr>
          <a:lstStyle/>
          <a:p>
            <a:pPr algn="just"/>
            <a:r>
              <a:rPr lang="mn-MN" dirty="0">
                <a:latin typeface="Times New Roman" panose="02020603050405020304" pitchFamily="18" charset="0"/>
                <a:ea typeface="Calibri" panose="020F0502020204030204" pitchFamily="34" charset="0"/>
              </a:rPr>
              <a:t>З</a:t>
            </a:r>
            <a:r>
              <a:rPr lang="en-US" dirty="0">
                <a:latin typeface="Times New Roman" panose="02020603050405020304" pitchFamily="18" charset="0"/>
                <a:ea typeface="Calibri" panose="020F0502020204030204" pitchFamily="34" charset="0"/>
              </a:rPr>
              <a:t>уухны </a:t>
            </a:r>
            <a:r>
              <a:rPr lang="mn-MN" dirty="0">
                <a:latin typeface="Times New Roman" panose="02020603050405020304" pitchFamily="18" charset="0"/>
                <a:ea typeface="Calibri" panose="020F0502020204030204" pitchFamily="34" charset="0"/>
              </a:rPr>
              <a:t>болон уутат шүүлтүүр, утаа сорогчийн </a:t>
            </a:r>
            <a:r>
              <a:rPr lang="en-US" dirty="0">
                <a:latin typeface="Times New Roman" panose="02020603050405020304" pitchFamily="18" charset="0"/>
                <a:ea typeface="Calibri" panose="020F0502020204030204" pitchFamily="34" charset="0"/>
              </a:rPr>
              <a:t>барилг</a:t>
            </a:r>
            <a:r>
              <a:rPr lang="mn-MN" dirty="0">
                <a:latin typeface="Times New Roman" panose="02020603050405020304" pitchFamily="18" charset="0"/>
                <a:ea typeface="Calibri" panose="020F0502020204030204" pitchFamily="34" charset="0"/>
              </a:rPr>
              <a:t>а,</a:t>
            </a:r>
            <a:r>
              <a:rPr lang="en-US" dirty="0">
                <a:latin typeface="Times New Roman" panose="02020603050405020304" pitchFamily="18" charset="0"/>
                <a:ea typeface="Calibri" panose="020F0502020204030204" pitchFamily="34" charset="0"/>
              </a:rPr>
              <a:t> ерөнхий овор хэмжээнээс </a:t>
            </a:r>
            <a:r>
              <a:rPr lang="en-US" dirty="0" err="1">
                <a:latin typeface="Times New Roman" panose="02020603050405020304" pitchFamily="18" charset="0"/>
                <a:ea typeface="Calibri" panose="020F0502020204030204" pitchFamily="34" charset="0"/>
              </a:rPr>
              <a:t>тооцоолоход</a:t>
            </a:r>
            <a:r>
              <a:rPr lang="en-US" dirty="0">
                <a:latin typeface="Times New Roman" panose="02020603050405020304" pitchFamily="18" charset="0"/>
                <a:ea typeface="Calibri" panose="020F0502020204030204" pitchFamily="34" charset="0"/>
              </a:rPr>
              <a:t> 3</a:t>
            </a:r>
            <a:r>
              <a:rPr lang="mn-MN" dirty="0">
                <a:latin typeface="Times New Roman" panose="02020603050405020304" pitchFamily="18" charset="0"/>
                <a:ea typeface="Calibri" panose="020F0502020204030204" pitchFamily="34" charset="0"/>
              </a:rPr>
              <a:t>0</a:t>
            </a:r>
            <a:r>
              <a:rPr lang="en-US" dirty="0">
                <a:latin typeface="Times New Roman" panose="02020603050405020304" pitchFamily="18" charset="0"/>
                <a:ea typeface="Calibri" panose="020F0502020204030204" pitchFamily="34" charset="0"/>
              </a:rPr>
              <a:t>х</a:t>
            </a:r>
            <a:r>
              <a:rPr lang="mn-MN" dirty="0">
                <a:latin typeface="Times New Roman" panose="02020603050405020304" pitchFamily="18" charset="0"/>
                <a:ea typeface="Calibri" panose="020F0502020204030204" pitchFamily="34" charset="0"/>
              </a:rPr>
              <a:t>71</a:t>
            </a:r>
            <a:r>
              <a:rPr lang="en-US" dirty="0">
                <a:latin typeface="Times New Roman" panose="02020603050405020304" pitchFamily="18" charset="0"/>
                <a:ea typeface="Calibri" panose="020F0502020204030204" pitchFamily="34" charset="0"/>
              </a:rPr>
              <a:t> м-ийн </a:t>
            </a:r>
            <a:r>
              <a:rPr lang="en-US" dirty="0" err="1">
                <a:latin typeface="Times New Roman" panose="02020603050405020304" pitchFamily="18" charset="0"/>
                <a:ea typeface="Calibri" panose="020F0502020204030204" pitchFamily="34" charset="0"/>
              </a:rPr>
              <a:t>харьцаатай</a:t>
            </a:r>
            <a:r>
              <a:rPr lang="en-US" dirty="0">
                <a:latin typeface="Times New Roman" panose="02020603050405020304" pitchFamily="18" charset="0"/>
                <a:ea typeface="Calibri" panose="020F0502020204030204" pitchFamily="34" charset="0"/>
              </a:rPr>
              <a:t> 2130 метр квадрат талбайг барилгажуул</a:t>
            </a:r>
            <a:r>
              <a:rPr lang="mn-MN" dirty="0">
                <a:latin typeface="Times New Roman" panose="02020603050405020304" pitchFamily="18" charset="0"/>
                <a:ea typeface="Calibri" panose="020F0502020204030204" pitchFamily="34" charset="0"/>
              </a:rPr>
              <a:t>на.</a:t>
            </a: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8" name="Right Arrow 7"/>
          <p:cNvSpPr/>
          <p:nvPr/>
        </p:nvSpPr>
        <p:spPr>
          <a:xfrm>
            <a:off x="5145932" y="5345349"/>
            <a:ext cx="816218" cy="51556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180208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pic>
        <p:nvPicPr>
          <p:cNvPr id="6" name="Picture 5"/>
          <p:cNvPicPr>
            <a:picLocks noChangeAspect="1"/>
          </p:cNvPicPr>
          <p:nvPr/>
        </p:nvPicPr>
        <p:blipFill>
          <a:blip r:embed="rId3"/>
          <a:stretch>
            <a:fillRect/>
          </a:stretch>
        </p:blipFill>
        <p:spPr>
          <a:xfrm>
            <a:off x="695715" y="1890167"/>
            <a:ext cx="10764453" cy="4705186"/>
          </a:xfrm>
          <a:prstGeom prst="rect">
            <a:avLst/>
          </a:prstGeom>
        </p:spPr>
      </p:pic>
      <p:sp>
        <p:nvSpPr>
          <p:cNvPr id="7" name="Rectangle 6"/>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8" name="Rectangle 7"/>
          <p:cNvSpPr/>
          <p:nvPr/>
        </p:nvSpPr>
        <p:spPr>
          <a:xfrm>
            <a:off x="4375699" y="1425261"/>
            <a:ext cx="3703455" cy="369332"/>
          </a:xfrm>
          <a:prstGeom prst="rect">
            <a:avLst/>
          </a:prstGeom>
        </p:spPr>
        <p:txBody>
          <a:bodyPr wrap="square">
            <a:spAutoFit/>
          </a:bodyPr>
          <a:lstStyle/>
          <a:p>
            <a:r>
              <a:rPr lang="mn-MN" dirty="0">
                <a:latin typeface="Times New Roman" panose="02020603050405020304" pitchFamily="18" charset="0"/>
                <a:ea typeface="Calibri" panose="020F0502020204030204" pitchFamily="34" charset="0"/>
              </a:rPr>
              <a:t>З</a:t>
            </a:r>
            <a:r>
              <a:rPr lang="en-US" dirty="0" err="1">
                <a:latin typeface="Times New Roman" panose="02020603050405020304" pitchFamily="18" charset="0"/>
                <a:ea typeface="Calibri" panose="020F0502020204030204" pitchFamily="34" charset="0"/>
              </a:rPr>
              <a:t>уухны</a:t>
            </a:r>
            <a:r>
              <a:rPr lang="en-US" dirty="0">
                <a:latin typeface="Times New Roman" panose="02020603050405020304" pitchFamily="18" charset="0"/>
                <a:ea typeface="Calibri" panose="020F0502020204030204" pitchFamily="34" charset="0"/>
              </a:rPr>
              <a:t> +0</a:t>
            </a:r>
            <a:r>
              <a:rPr lang="mn-MN" dirty="0">
                <a:latin typeface="Times New Roman" panose="02020603050405020304" pitchFamily="18" charset="0"/>
                <a:ea typeface="Calibri" panose="020F0502020204030204" pitchFamily="34" charset="0"/>
              </a:rPr>
              <a:t>.00 тэмдэгт дэх өөрчлөлт</a:t>
            </a:r>
            <a:r>
              <a:rPr lang="en-US" dirty="0">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4289987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pic>
        <p:nvPicPr>
          <p:cNvPr id="5" name="Picture 4"/>
          <p:cNvPicPr>
            <a:picLocks noChangeAspect="1"/>
          </p:cNvPicPr>
          <p:nvPr/>
        </p:nvPicPr>
        <p:blipFill>
          <a:blip r:embed="rId3"/>
          <a:stretch>
            <a:fillRect/>
          </a:stretch>
        </p:blipFill>
        <p:spPr>
          <a:xfrm>
            <a:off x="700391" y="1713435"/>
            <a:ext cx="10749906" cy="4920828"/>
          </a:xfrm>
          <a:prstGeom prst="rect">
            <a:avLst/>
          </a:prstGeom>
        </p:spPr>
      </p:pic>
      <p:sp>
        <p:nvSpPr>
          <p:cNvPr id="6" name="Rectangle 5"/>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7" name="Rectangle 6"/>
          <p:cNvSpPr/>
          <p:nvPr/>
        </p:nvSpPr>
        <p:spPr>
          <a:xfrm>
            <a:off x="4375699" y="1425261"/>
            <a:ext cx="3703455" cy="369332"/>
          </a:xfrm>
          <a:prstGeom prst="rect">
            <a:avLst/>
          </a:prstGeom>
        </p:spPr>
        <p:txBody>
          <a:bodyPr wrap="square">
            <a:spAutoFit/>
          </a:bodyPr>
          <a:lstStyle/>
          <a:p>
            <a:r>
              <a:rPr lang="mn-MN" dirty="0">
                <a:latin typeface="Times New Roman" panose="02020603050405020304" pitchFamily="18" charset="0"/>
                <a:ea typeface="Calibri" panose="020F0502020204030204" pitchFamily="34" charset="0"/>
              </a:rPr>
              <a:t>З</a:t>
            </a:r>
            <a:r>
              <a:rPr lang="en-US" dirty="0" err="1">
                <a:latin typeface="Times New Roman" panose="02020603050405020304" pitchFamily="18" charset="0"/>
                <a:ea typeface="Calibri" panose="020F0502020204030204" pitchFamily="34" charset="0"/>
              </a:rPr>
              <a:t>уухны</a:t>
            </a:r>
            <a:r>
              <a:rPr lang="en-US" dirty="0">
                <a:latin typeface="Times New Roman" panose="02020603050405020304" pitchFamily="18" charset="0"/>
                <a:ea typeface="Calibri" panose="020F0502020204030204" pitchFamily="34" charset="0"/>
              </a:rPr>
              <a:t> +</a:t>
            </a:r>
            <a:r>
              <a:rPr lang="mn-MN" dirty="0">
                <a:latin typeface="Times New Roman" panose="02020603050405020304" pitchFamily="18" charset="0"/>
                <a:ea typeface="Calibri" panose="020F0502020204030204" pitchFamily="34" charset="0"/>
              </a:rPr>
              <a:t>8.00 тэмдэгт дэх өөрчлөлт</a:t>
            </a:r>
            <a:r>
              <a:rPr lang="en-US" dirty="0">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2251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5" name="Rectangle 4"/>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6" name="Picture 5"/>
          <p:cNvPicPr>
            <a:picLocks noChangeAspect="1"/>
          </p:cNvPicPr>
          <p:nvPr/>
        </p:nvPicPr>
        <p:blipFill>
          <a:blip r:embed="rId3"/>
          <a:stretch>
            <a:fillRect/>
          </a:stretch>
        </p:blipFill>
        <p:spPr>
          <a:xfrm>
            <a:off x="1099613" y="1522938"/>
            <a:ext cx="10409925" cy="5169692"/>
          </a:xfrm>
          <a:prstGeom prst="rect">
            <a:avLst/>
          </a:prstGeom>
        </p:spPr>
      </p:pic>
      <p:sp>
        <p:nvSpPr>
          <p:cNvPr id="7" name="Rectangle 6"/>
          <p:cNvSpPr/>
          <p:nvPr/>
        </p:nvSpPr>
        <p:spPr>
          <a:xfrm>
            <a:off x="4375699" y="1425261"/>
            <a:ext cx="3703455" cy="369332"/>
          </a:xfrm>
          <a:prstGeom prst="rect">
            <a:avLst/>
          </a:prstGeom>
        </p:spPr>
        <p:txBody>
          <a:bodyPr wrap="square">
            <a:spAutoFit/>
          </a:bodyPr>
          <a:lstStyle/>
          <a:p>
            <a:r>
              <a:rPr lang="mn-MN" dirty="0">
                <a:latin typeface="Times New Roman" panose="02020603050405020304" pitchFamily="18" charset="0"/>
                <a:ea typeface="Calibri" panose="020F0502020204030204" pitchFamily="34" charset="0"/>
              </a:rPr>
              <a:t>Түлш дамжуулгын өөрчлөлт</a:t>
            </a:r>
            <a:r>
              <a:rPr lang="en-US" dirty="0">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96266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459" y="1182522"/>
            <a:ext cx="11906341" cy="57044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5" name="Rectangle 4"/>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6" name="Rectangle 5"/>
          <p:cNvSpPr/>
          <p:nvPr/>
        </p:nvSpPr>
        <p:spPr>
          <a:xfrm>
            <a:off x="6678888" y="6167207"/>
            <a:ext cx="4311101" cy="369332"/>
          </a:xfrm>
          <a:prstGeom prst="rect">
            <a:avLst/>
          </a:prstGeom>
        </p:spPr>
        <p:txBody>
          <a:bodyPr wrap="square">
            <a:spAutoFit/>
          </a:bodyPr>
          <a:lstStyle/>
          <a:p>
            <a:r>
              <a:rPr lang="mn-MN" dirty="0">
                <a:latin typeface="Times New Roman" panose="02020603050405020304" pitchFamily="18" charset="0"/>
                <a:ea typeface="Calibri" panose="020F0502020204030204" pitchFamily="34" charset="0"/>
              </a:rPr>
              <a:t>Зуухны гидравлик схемийн холболт</a:t>
            </a:r>
            <a:endParaRPr lang="en-US" dirty="0"/>
          </a:p>
        </p:txBody>
      </p:sp>
      <p:sp>
        <p:nvSpPr>
          <p:cNvPr id="7" name="Rectangle 6"/>
          <p:cNvSpPr/>
          <p:nvPr/>
        </p:nvSpPr>
        <p:spPr>
          <a:xfrm>
            <a:off x="8161506" y="1182522"/>
            <a:ext cx="3793788" cy="4663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98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1367" y="436639"/>
            <a:ext cx="4726713" cy="523220"/>
          </a:xfrm>
          <a:prstGeom prst="rect">
            <a:avLst/>
          </a:prstGeom>
        </p:spPr>
        <p:txBody>
          <a:bodyPr wrap="square">
            <a:spAutoFit/>
          </a:bodyPr>
          <a:lstStyle/>
          <a:p>
            <a:r>
              <a:rPr lang="mn-MN" sz="2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Төслийн агуулга</a:t>
            </a:r>
            <a:endParaRPr lang="en-US" sz="2800" b="1" dirty="0"/>
          </a:p>
        </p:txBody>
      </p:sp>
      <p:sp>
        <p:nvSpPr>
          <p:cNvPr id="3" name="Rectangle 2"/>
          <p:cNvSpPr/>
          <p:nvPr/>
        </p:nvSpPr>
        <p:spPr>
          <a:xfrm>
            <a:off x="1262743" y="1560309"/>
            <a:ext cx="10274073" cy="3848361"/>
          </a:xfrm>
          <a:prstGeom prst="rect">
            <a:avLst/>
          </a:prstGeom>
        </p:spPr>
        <p:txBody>
          <a:bodyPr wrap="square">
            <a:spAutoFit/>
          </a:bodyPr>
          <a:lstStyle/>
          <a:p>
            <a:pPr marL="342900" indent="-342900">
              <a:lnSpc>
                <a:spcPct val="114000"/>
              </a:lnSpc>
              <a:buFont typeface="Arial" panose="020B0604020202020204" pitchFamily="34" charset="0"/>
              <a:buChar char="•"/>
            </a:pPr>
            <a:r>
              <a:rPr lang="mn-MN" sz="2400" b="1" dirty="0">
                <a:ln w="0"/>
                <a:solidFill>
                  <a:srgbClr val="002060"/>
                </a:solidFill>
                <a:latin typeface="Times New Roman" pitchFamily="18" charset="0"/>
                <a:cs typeface="Times New Roman" pitchFamily="18" charset="0"/>
              </a:rPr>
              <a:t>Нэг. Төслийн үндэслэл</a:t>
            </a:r>
          </a:p>
          <a:p>
            <a:pPr marL="342900" indent="-342900">
              <a:lnSpc>
                <a:spcPct val="114000"/>
              </a:lnSpc>
              <a:buFont typeface="Arial" panose="020B0604020202020204" pitchFamily="34" charset="0"/>
              <a:buChar char="•"/>
            </a:pPr>
            <a:r>
              <a:rPr lang="mn-MN" sz="2400" b="1" dirty="0">
                <a:ln w="0"/>
                <a:solidFill>
                  <a:srgbClr val="002060"/>
                </a:solidFill>
                <a:latin typeface="Times New Roman" pitchFamily="18" charset="0"/>
                <a:cs typeface="Times New Roman" pitchFamily="18" charset="0"/>
              </a:rPr>
              <a:t>Хоёр. </a:t>
            </a:r>
            <a:r>
              <a:rPr lang="en-US" sz="2400" b="1" dirty="0">
                <a:solidFill>
                  <a:srgbClr val="002060"/>
                </a:solidFill>
                <a:latin typeface="Times New Roman" panose="02020603050405020304" pitchFamily="18" charset="0"/>
                <a:cs typeface="Times New Roman" panose="02020603050405020304" pitchFamily="18" charset="0"/>
              </a:rPr>
              <a:t>А</a:t>
            </a:r>
            <a:r>
              <a:rPr lang="mn-MN" sz="2400" b="1" dirty="0">
                <a:solidFill>
                  <a:srgbClr val="002060"/>
                </a:solidFill>
                <a:latin typeface="Times New Roman" panose="02020603050405020304" pitchFamily="18" charset="0"/>
                <a:cs typeface="Times New Roman" panose="02020603050405020304" pitchFamily="18" charset="0"/>
              </a:rPr>
              <a:t>мгалан дулааны станцын өнөөгийн байдал, тоноглолын судалгаа</a:t>
            </a:r>
          </a:p>
          <a:p>
            <a:pPr marL="342900" indent="-342900">
              <a:lnSpc>
                <a:spcPct val="114000"/>
              </a:lnSpc>
              <a:buFont typeface="Arial" panose="020B0604020202020204" pitchFamily="34" charset="0"/>
              <a:buChar char="•"/>
            </a:pPr>
            <a:r>
              <a:rPr lang="mn-MN" sz="2400" b="1" dirty="0">
                <a:solidFill>
                  <a:srgbClr val="002060"/>
                </a:solidFill>
                <a:latin typeface="Times New Roman" panose="02020603050405020304" pitchFamily="18" charset="0"/>
                <a:cs typeface="Times New Roman" panose="02020603050405020304" pitchFamily="18" charset="0"/>
              </a:rPr>
              <a:t>Гурав. </a:t>
            </a:r>
            <a:r>
              <a:rPr lang="ru-RU" sz="2400" b="1" dirty="0">
                <a:solidFill>
                  <a:srgbClr val="002060"/>
                </a:solidFill>
                <a:latin typeface="Times New Roman" panose="02020603050405020304" pitchFamily="18" charset="0"/>
                <a:cs typeface="Times New Roman" panose="02020603050405020304" pitchFamily="18" charset="0"/>
              </a:rPr>
              <a:t>С</a:t>
            </a:r>
            <a:r>
              <a:rPr lang="mn-MN" sz="2400" b="1" dirty="0">
                <a:solidFill>
                  <a:srgbClr val="002060"/>
                </a:solidFill>
                <a:latin typeface="Times New Roman" panose="02020603050405020304" pitchFamily="18" charset="0"/>
                <a:cs typeface="Times New Roman" panose="02020603050405020304" pitchFamily="18" charset="0"/>
              </a:rPr>
              <a:t>танцын өргөтгөл, түүнд та</a:t>
            </a:r>
            <a:r>
              <a:rPr lang="ru-RU" sz="2400" b="1" dirty="0">
                <a:solidFill>
                  <a:srgbClr val="002060"/>
                </a:solidFill>
                <a:latin typeface="Times New Roman" panose="02020603050405020304" pitchFamily="18" charset="0"/>
                <a:cs typeface="Times New Roman" panose="02020603050405020304" pitchFamily="18" charset="0"/>
              </a:rPr>
              <a:t>вигдах шаардлага, </a:t>
            </a:r>
            <a:r>
              <a:rPr lang="mn-MN" sz="2400" b="1" dirty="0">
                <a:solidFill>
                  <a:srgbClr val="002060"/>
                </a:solidFill>
                <a:latin typeface="Times New Roman" panose="02020603050405020304" pitchFamily="18" charset="0"/>
                <a:cs typeface="Times New Roman" panose="02020603050405020304" pitchFamily="18" charset="0"/>
              </a:rPr>
              <a:t>тоноглол </a:t>
            </a:r>
            <a:r>
              <a:rPr lang="ru-RU" sz="2400" b="1" dirty="0">
                <a:solidFill>
                  <a:srgbClr val="002060"/>
                </a:solidFill>
                <a:latin typeface="Times New Roman" panose="02020603050405020304" pitchFamily="18" charset="0"/>
                <a:cs typeface="Times New Roman" panose="02020603050405020304" pitchFamily="18" charset="0"/>
              </a:rPr>
              <a:t>сонголт</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lnSpc>
                <a:spcPct val="114000"/>
              </a:lnSpc>
              <a:buFont typeface="Arial" panose="020B0604020202020204" pitchFamily="34" charset="0"/>
              <a:buChar char="•"/>
            </a:pPr>
            <a:r>
              <a:rPr lang="ru-RU" sz="2400" b="1" dirty="0">
                <a:solidFill>
                  <a:srgbClr val="002060"/>
                </a:solidFill>
                <a:latin typeface="Times New Roman" panose="02020603050405020304" pitchFamily="18" charset="0"/>
                <a:cs typeface="Times New Roman" panose="02020603050405020304" pitchFamily="18" charset="0"/>
              </a:rPr>
              <a:t>Дөрөв. </a:t>
            </a:r>
            <a:r>
              <a:rPr lang="mn-MN" sz="2400" b="1" dirty="0">
                <a:solidFill>
                  <a:srgbClr val="002060"/>
                </a:solidFill>
                <a:latin typeface="Times New Roman" panose="02020603050405020304" pitchFamily="18" charset="0"/>
                <a:cs typeface="Times New Roman" panose="02020603050405020304" pitchFamily="18" charset="0"/>
              </a:rPr>
              <a:t>Туслах тоноглолуудын тооцоо, сонголт</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lnSpc>
                <a:spcPct val="114000"/>
              </a:lnSpc>
              <a:buFont typeface="Arial" panose="020B0604020202020204" pitchFamily="34" charset="0"/>
              <a:buChar char="•"/>
            </a:pPr>
            <a:r>
              <a:rPr lang="ru-RU" sz="2400" b="1" dirty="0">
                <a:solidFill>
                  <a:srgbClr val="002060"/>
                </a:solidFill>
                <a:latin typeface="Times New Roman" panose="02020603050405020304" pitchFamily="18" charset="0"/>
                <a:cs typeface="Times New Roman" panose="02020603050405020304" pitchFamily="18" charset="0"/>
              </a:rPr>
              <a:t>Тав. </a:t>
            </a:r>
            <a:r>
              <a:rPr lang="mn-MN" sz="24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en-US" sz="2400" b="1" dirty="0">
              <a:solidFill>
                <a:srgbClr val="002060"/>
              </a:solidFill>
              <a:latin typeface="Times New Roman" panose="02020603050405020304" pitchFamily="18" charset="0"/>
              <a:cs typeface="Times New Roman" panose="02020603050405020304" pitchFamily="18" charset="0"/>
            </a:endParaRPr>
          </a:p>
          <a:p>
            <a:pPr marL="342900" indent="-342900">
              <a:lnSpc>
                <a:spcPct val="114000"/>
              </a:lnSpc>
              <a:buFont typeface="Arial" panose="020B0604020202020204" pitchFamily="34" charset="0"/>
              <a:buChar char="•"/>
            </a:pPr>
            <a:r>
              <a:rPr lang="mn-MN" sz="2400" b="1" dirty="0">
                <a:solidFill>
                  <a:srgbClr val="002060"/>
                </a:solidFill>
                <a:latin typeface="Times New Roman" panose="02020603050405020304" pitchFamily="18" charset="0"/>
                <a:cs typeface="Times New Roman" panose="02020603050405020304" pitchFamily="18" charset="0"/>
              </a:rPr>
              <a:t>Ерөнхий дүгнэлт</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202647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81308" y="1010055"/>
            <a:ext cx="8904287" cy="50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2400" dirty="0">
                <a:latin typeface="Times New Roman" panose="02020603050405020304" pitchFamily="18" charset="0"/>
                <a:cs typeface="Times New Roman" panose="02020603050405020304" pitchFamily="18" charset="0"/>
              </a:rPr>
              <a:t>АДС-ын 116 МВт-ын өргөтгөлийн ажлын эзэлхүүн</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txBox="1">
            <a:spLocks/>
          </p:cNvSpPr>
          <p:nvPr/>
        </p:nvSpPr>
        <p:spPr>
          <a:xfrm>
            <a:off x="807397" y="1700720"/>
            <a:ext cx="10486416" cy="3970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QXF116-1.6/130/70</a:t>
            </a:r>
            <a:r>
              <a:rPr lang="mn-MN" sz="1800" dirty="0">
                <a:latin typeface="Times New Roman" panose="02020603050405020304" pitchFamily="18" charset="0"/>
                <a:cs typeface="Times New Roman" panose="02020603050405020304" pitchFamily="18" charset="0"/>
              </a:rPr>
              <a:t> маркийн нэг зуух</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Агаарын компрессор, барилгын өргөтгөл</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Сүлжээний усны насос </a:t>
            </a:r>
            <a:r>
              <a:rPr lang="en-US"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ea typeface="Times New Roman"/>
                <a:cs typeface="Times New Roman" panose="02020603050405020304" pitchFamily="18" charset="0"/>
              </a:rPr>
              <a:t>KQSN400-M6/620-F</a:t>
            </a:r>
            <a:r>
              <a:rPr lang="mn-MN" sz="1800" dirty="0">
                <a:latin typeface="Times New Roman" panose="02020603050405020304" pitchFamily="18" charset="0"/>
                <a:ea typeface="Times New Roman"/>
                <a:cs typeface="Times New Roman" panose="02020603050405020304" pitchFamily="18" charset="0"/>
              </a:rPr>
              <a:t> маркийн 1850 м</a:t>
            </a:r>
            <a:r>
              <a:rPr lang="mn-MN" sz="1800" baseline="30000" dirty="0">
                <a:latin typeface="Times New Roman" panose="02020603050405020304" pitchFamily="18" charset="0"/>
                <a:ea typeface="Times New Roman"/>
                <a:cs typeface="Times New Roman" panose="02020603050405020304" pitchFamily="18" charset="0"/>
              </a:rPr>
              <a:t>3</a:t>
            </a:r>
            <a:r>
              <a:rPr lang="mn-MN" sz="1800" dirty="0">
                <a:latin typeface="Times New Roman" panose="02020603050405020304" pitchFamily="18" charset="0"/>
                <a:ea typeface="Times New Roman"/>
                <a:cs typeface="Times New Roman" panose="02020603050405020304" pitchFamily="18" charset="0"/>
              </a:rPr>
              <a:t>/ц, </a:t>
            </a:r>
            <a:r>
              <a:rPr lang="en-US" sz="1800" dirty="0">
                <a:latin typeface="Times New Roman" panose="02020603050405020304" pitchFamily="18" charset="0"/>
                <a:ea typeface="Times New Roman"/>
                <a:cs typeface="Times New Roman" panose="02020603050405020304" pitchFamily="18" charset="0"/>
              </a:rPr>
              <a:t>101 </a:t>
            </a:r>
            <a:r>
              <a:rPr lang="mn-MN" sz="1800" dirty="0">
                <a:latin typeface="Times New Roman" panose="02020603050405020304" pitchFamily="18" charset="0"/>
                <a:ea typeface="Times New Roman"/>
                <a:cs typeface="Times New Roman" panose="02020603050405020304" pitchFamily="18" charset="0"/>
              </a:rPr>
              <a:t>м, 800 кВт</a:t>
            </a:r>
            <a:r>
              <a:rPr lang="en-US" sz="1800" dirty="0">
                <a:solidFill>
                  <a:srgbClr val="002060"/>
                </a:solidFill>
                <a:latin typeface="Times New Roman" panose="02020603050405020304" pitchFamily="18" charset="0"/>
                <a:ea typeface="Times New Roman"/>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Вагон гэсгээгч, туузан конвейер, анхдагч бутлуур, нүүрс хадгалах хагас задгай талбай </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2 шатны 100 т/ц-ийн натри катионит бүхий хими ус бэлтгэлийн систем, барилгын өргөтгөл</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Хэмжүүр, автомтатик, удирдлагын систем</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Үнс, шаарга зайлуулах систем</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Шингэн түлшний аж ахуй буюу галлагааны систем</a:t>
            </a:r>
          </a:p>
          <a:p>
            <a:r>
              <a:rPr lang="mn-MN" sz="1800" dirty="0">
                <a:latin typeface="Times New Roman" panose="02020603050405020304" pitchFamily="18" charset="0"/>
                <a:cs typeface="Times New Roman" panose="02020603050405020304" pitchFamily="18" charset="0"/>
              </a:rPr>
              <a:t>Цахилгаан хангамжийн системийн шийдэл</a:t>
            </a:r>
            <a:endParaRPr lang="en-US" sz="1800" dirty="0">
              <a:latin typeface="Times New Roman" panose="02020603050405020304" pitchFamily="18" charset="0"/>
              <a:cs typeface="Times New Roman" panose="02020603050405020304" pitchFamily="18" charset="0"/>
            </a:endParaRPr>
          </a:p>
          <a:p>
            <a:r>
              <a:rPr lang="mn-MN" sz="1800" dirty="0">
                <a:latin typeface="Times New Roman" panose="02020603050405020304" pitchFamily="18" charset="0"/>
                <a:cs typeface="Times New Roman" panose="02020603050405020304" pitchFamily="18" charset="0"/>
              </a:rPr>
              <a:t>Үндсэн болон туслах барилга байгууламж, зам талбайн тохижилт</a:t>
            </a:r>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6" name="Rectangle 5"/>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313962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Rectangle 4"/>
          <p:cNvSpPr/>
          <p:nvPr/>
        </p:nvSpPr>
        <p:spPr>
          <a:xfrm>
            <a:off x="3618059" y="996981"/>
            <a:ext cx="5218736" cy="400110"/>
          </a:xfrm>
          <a:prstGeom prst="rect">
            <a:avLst/>
          </a:prstGeom>
        </p:spPr>
        <p:txBody>
          <a:bodyPr wrap="none">
            <a:spAutoFit/>
          </a:bodyPr>
          <a:lstStyle/>
          <a:p>
            <a:r>
              <a:rPr lang="mn-MN" sz="2000" b="1" dirty="0">
                <a:solidFill>
                  <a:srgbClr val="231F20"/>
                </a:solidFill>
                <a:latin typeface="Times New Roman" panose="02020603050405020304" pitchFamily="18" charset="0"/>
                <a:ea typeface="Calibri" panose="020F0502020204030204" pitchFamily="34" charset="0"/>
              </a:rPr>
              <a:t>Цахилгаан</a:t>
            </a:r>
            <a:r>
              <a:rPr lang="mn-MN" sz="2000" b="1" spc="-45" dirty="0">
                <a:solidFill>
                  <a:srgbClr val="231F20"/>
                </a:solidFill>
                <a:latin typeface="Times New Roman" panose="02020603050405020304" pitchFamily="18" charset="0"/>
                <a:ea typeface="Calibri" panose="020F0502020204030204" pitchFamily="34" charset="0"/>
              </a:rPr>
              <a:t> </a:t>
            </a:r>
            <a:r>
              <a:rPr lang="mn-MN" sz="2000" b="1" dirty="0">
                <a:solidFill>
                  <a:srgbClr val="231F20"/>
                </a:solidFill>
                <a:latin typeface="Times New Roman" panose="02020603050405020304" pitchFamily="18" charset="0"/>
                <a:ea typeface="Calibri" panose="020F0502020204030204" pitchFamily="34" charset="0"/>
              </a:rPr>
              <a:t>хангамжийн системийн шийдэл</a:t>
            </a:r>
            <a:endParaRPr lang="en-US" sz="2000" dirty="0"/>
          </a:p>
        </p:txBody>
      </p:sp>
      <p:pic>
        <p:nvPicPr>
          <p:cNvPr id="6" name="Picture 5"/>
          <p:cNvPicPr/>
          <p:nvPr/>
        </p:nvPicPr>
        <p:blipFill>
          <a:blip r:embed="rId3"/>
          <a:stretch>
            <a:fillRect/>
          </a:stretch>
        </p:blipFill>
        <p:spPr>
          <a:xfrm>
            <a:off x="463297" y="1612711"/>
            <a:ext cx="7813402" cy="5021898"/>
          </a:xfrm>
          <a:prstGeom prst="rect">
            <a:avLst/>
          </a:prstGeom>
        </p:spPr>
      </p:pic>
      <p:sp>
        <p:nvSpPr>
          <p:cNvPr id="8" name="Rectangle 7"/>
          <p:cNvSpPr/>
          <p:nvPr/>
        </p:nvSpPr>
        <p:spPr>
          <a:xfrm>
            <a:off x="8276699" y="1797200"/>
            <a:ext cx="3755136" cy="4870564"/>
          </a:xfrm>
          <a:prstGeom prst="rect">
            <a:avLst/>
          </a:prstGeom>
        </p:spPr>
        <p:txBody>
          <a:bodyPr wrap="square">
            <a:spAutoFit/>
          </a:bodyPr>
          <a:lstStyle/>
          <a:p>
            <a:pPr algn="just">
              <a:lnSpc>
                <a:spcPct val="115000"/>
              </a:lnSpc>
            </a:pPr>
            <a:r>
              <a:rPr lang="mn-MN" dirty="0">
                <a:latin typeface="Times New Roman" panose="02020603050405020304" pitchFamily="18" charset="0"/>
                <a:ea typeface="Calibri" panose="020F0502020204030204" pitchFamily="34" charset="0"/>
                <a:cs typeface="Times New Roman" panose="02020603050405020304" pitchFamily="18" charset="0"/>
              </a:rPr>
              <a:t>Станцыг нэг зуухаар өргөтгөхөд цахилгаан ачаалал </a:t>
            </a:r>
            <a:r>
              <a:rPr lang="mn-MN" b="1" dirty="0">
                <a:latin typeface="Times New Roman" panose="02020603050405020304" pitchFamily="18" charset="0"/>
                <a:ea typeface="Calibri" panose="020F0502020204030204" pitchFamily="34" charset="0"/>
                <a:cs typeface="Times New Roman" panose="02020603050405020304" pitchFamily="18" charset="0"/>
              </a:rPr>
              <a:t>3942.6 кВт </a:t>
            </a:r>
            <a:r>
              <a:rPr lang="mn-MN" dirty="0">
                <a:latin typeface="Times New Roman" panose="02020603050405020304" pitchFamily="18" charset="0"/>
                <a:ea typeface="Calibri" panose="020F0502020204030204" pitchFamily="34" charset="0"/>
                <a:cs typeface="Times New Roman" panose="02020603050405020304" pitchFamily="18" charset="0"/>
              </a:rPr>
              <a:t>–аар нэмэгдэх учир зуухны найдвартай, тасралтгүй байдлыг хангах зорилготой нөөц трансформатор бүхий схемийг сонгов.</a:t>
            </a:r>
          </a:p>
          <a:p>
            <a:pPr algn="just">
              <a:lnSpc>
                <a:spcPct val="115000"/>
              </a:lnSpc>
            </a:pPr>
            <a:r>
              <a:rPr lang="mn-MN" dirty="0">
                <a:latin typeface="Times New Roman" panose="02020603050405020304" pitchFamily="18" charset="0"/>
                <a:ea typeface="Calibri" panose="020F0502020204030204" pitchFamily="34" charset="0"/>
                <a:cs typeface="Times New Roman" panose="02020603050405020304" pitchFamily="18" charset="0"/>
              </a:rPr>
              <a:t>Үндсэн хүчний элементүүд:</a:t>
            </a:r>
          </a:p>
          <a:p>
            <a:pPr marL="536575" indent="-182563" algn="just">
              <a:lnSpc>
                <a:spcPct val="115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2xYJY-</a:t>
            </a:r>
            <a:r>
              <a:rPr lang="mn-MN" dirty="0">
                <a:latin typeface="Times New Roman" panose="02020603050405020304" pitchFamily="18" charset="0"/>
                <a:ea typeface="Calibri" panose="020F0502020204030204" pitchFamily="34" charset="0"/>
                <a:cs typeface="Times New Roman" panose="02020603050405020304" pitchFamily="18" charset="0"/>
              </a:rPr>
              <a:t>10-</a:t>
            </a:r>
            <a:r>
              <a:rPr lang="en-US" dirty="0">
                <a:latin typeface="Times New Roman" panose="02020603050405020304" pitchFamily="18" charset="0"/>
                <a:ea typeface="Calibri" panose="020F0502020204030204" pitchFamily="34" charset="0"/>
                <a:cs typeface="Times New Roman" panose="02020603050405020304" pitchFamily="18" charset="0"/>
              </a:rPr>
              <a:t>3x240</a:t>
            </a:r>
            <a:r>
              <a:rPr lang="mn-MN" dirty="0">
                <a:latin typeface="Times New Roman" panose="02020603050405020304" pitchFamily="18" charset="0"/>
                <a:ea typeface="Calibri" panose="020F0502020204030204" pitchFamily="34" charset="0"/>
                <a:cs typeface="Times New Roman" panose="02020603050405020304" pitchFamily="18" charset="0"/>
              </a:rPr>
              <a:t> мм</a:t>
            </a:r>
            <a:r>
              <a:rPr lang="mn-MN" baseline="30000" dirty="0">
                <a:latin typeface="Times New Roman" panose="02020603050405020304" pitchFamily="18" charset="0"/>
                <a:ea typeface="Calibri" panose="020F0502020204030204" pitchFamily="34" charset="0"/>
                <a:cs typeface="Times New Roman" panose="02020603050405020304" pitchFamily="18" charset="0"/>
              </a:rPr>
              <a:t>2</a:t>
            </a:r>
            <a:r>
              <a:rPr lang="mn-MN" dirty="0">
                <a:latin typeface="Times New Roman" panose="02020603050405020304" pitchFamily="18" charset="0"/>
                <a:ea typeface="Calibri" panose="020F0502020204030204" pitchFamily="34" charset="0"/>
                <a:cs typeface="Times New Roman" panose="02020603050405020304" pitchFamily="18" charset="0"/>
              </a:rPr>
              <a:t> кабель</a:t>
            </a:r>
          </a:p>
          <a:p>
            <a:pPr marL="536575" indent="-182563" algn="just">
              <a:lnSpc>
                <a:spcPct val="115000"/>
              </a:lnSpc>
              <a:buFont typeface="Arial" panose="020B0604020202020204" pitchFamily="34" charset="0"/>
              <a:buChar char="•"/>
            </a:pPr>
            <a:r>
              <a:rPr lang="mn-MN" dirty="0">
                <a:latin typeface="Times New Roman" panose="02020603050405020304" pitchFamily="18" charset="0"/>
                <a:ea typeface="Calibri" panose="020F0502020204030204" pitchFamily="34" charset="0"/>
                <a:cs typeface="Times New Roman" panose="02020603050405020304" pitchFamily="18" charset="0"/>
              </a:rPr>
              <a:t>Дотоод хэрэгцээний трансфор-матор 2х400 кВА</a:t>
            </a:r>
          </a:p>
          <a:p>
            <a:pPr marL="536575" indent="-182563" algn="just">
              <a:lnSpc>
                <a:spcPct val="115000"/>
              </a:lnSpc>
              <a:buFont typeface="Arial" panose="020B0604020202020204" pitchFamily="34" charset="0"/>
              <a:buChar char="•"/>
            </a:pPr>
            <a:r>
              <a:rPr lang="mn-MN" dirty="0">
                <a:latin typeface="Times New Roman" panose="02020603050405020304" pitchFamily="18" charset="0"/>
                <a:cs typeface="Times New Roman" panose="02020603050405020304" pitchFamily="18" charset="0"/>
              </a:rPr>
              <a:t>0.22-0.4 кВ-ын хөдөлгүүр-үүдийн тэжээлийн 2х1000 кВА чадалтай 10/0.4 кВ-ын трансформатор</a:t>
            </a:r>
            <a:endParaRPr lang="mn-MN"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413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Rectangle 4"/>
          <p:cNvSpPr/>
          <p:nvPr/>
        </p:nvSpPr>
        <p:spPr>
          <a:xfrm>
            <a:off x="6727020" y="1182522"/>
            <a:ext cx="5218736" cy="400110"/>
          </a:xfrm>
          <a:prstGeom prst="rect">
            <a:avLst/>
          </a:prstGeom>
        </p:spPr>
        <p:txBody>
          <a:bodyPr wrap="none">
            <a:spAutoFit/>
          </a:bodyPr>
          <a:lstStyle/>
          <a:p>
            <a:r>
              <a:rPr lang="mn-MN" sz="2000" b="1" dirty="0">
                <a:solidFill>
                  <a:srgbClr val="231F20"/>
                </a:solidFill>
                <a:latin typeface="Times New Roman" panose="02020603050405020304" pitchFamily="18" charset="0"/>
                <a:ea typeface="Calibri" panose="020F0502020204030204" pitchFamily="34" charset="0"/>
              </a:rPr>
              <a:t>Цахилгаан</a:t>
            </a:r>
            <a:r>
              <a:rPr lang="mn-MN" sz="2000" b="1" spc="-45" dirty="0">
                <a:solidFill>
                  <a:srgbClr val="231F20"/>
                </a:solidFill>
                <a:latin typeface="Times New Roman" panose="02020603050405020304" pitchFamily="18" charset="0"/>
                <a:ea typeface="Calibri" panose="020F0502020204030204" pitchFamily="34" charset="0"/>
              </a:rPr>
              <a:t> </a:t>
            </a:r>
            <a:r>
              <a:rPr lang="mn-MN" sz="2000" b="1" dirty="0">
                <a:solidFill>
                  <a:srgbClr val="231F20"/>
                </a:solidFill>
                <a:latin typeface="Times New Roman" panose="02020603050405020304" pitchFamily="18" charset="0"/>
                <a:ea typeface="Calibri" panose="020F0502020204030204" pitchFamily="34" charset="0"/>
              </a:rPr>
              <a:t>хангамжийн системийн шийдэл</a:t>
            </a:r>
            <a:endParaRPr lang="en-US" sz="2000"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203833" y="982467"/>
            <a:ext cx="5370830" cy="5562600"/>
          </a:xfrm>
          <a:prstGeom prst="rect">
            <a:avLst/>
          </a:prstGeom>
          <a:noFill/>
        </p:spPr>
      </p:pic>
      <p:sp>
        <p:nvSpPr>
          <p:cNvPr id="7" name="Rectangle 6"/>
          <p:cNvSpPr/>
          <p:nvPr/>
        </p:nvSpPr>
        <p:spPr>
          <a:xfrm>
            <a:off x="6727020" y="1839831"/>
            <a:ext cx="5133111" cy="4233467"/>
          </a:xfrm>
          <a:prstGeom prst="rect">
            <a:avLst/>
          </a:prstGeom>
        </p:spPr>
        <p:txBody>
          <a:bodyPr wrap="square">
            <a:spAutoFit/>
          </a:bodyPr>
          <a:lstStyle/>
          <a:p>
            <a:pPr indent="457200" algn="just">
              <a:lnSpc>
                <a:spcPct val="115000"/>
              </a:lnSpc>
              <a:spcAft>
                <a:spcPts val="0"/>
              </a:spcAft>
            </a:pPr>
            <a:r>
              <a:rPr lang="mn-MN" dirty="0">
                <a:latin typeface="Times New Roman" panose="02020603050405020304" pitchFamily="18" charset="0"/>
                <a:ea typeface="Calibri" panose="020F0502020204030204" pitchFamily="34" charset="0"/>
                <a:cs typeface="Times New Roman" panose="02020603050405020304" pitchFamily="18" charset="0"/>
              </a:rPr>
              <a:t>Үндсэн барилгын цахилгаан хангамжийн системийн горимын тооцооны үр дүнгээс үзвэл 110/10 кВ-ын дэд станцын 10 кВ-ын 915, 925 гаргалгуудаар 669.5 А гүйдэл авч, 10 кВ-ын нэг кабель шугамын ачаалалт 29.8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mn-MN" dirty="0">
                <a:latin typeface="Times New Roman" panose="02020603050405020304" pitchFamily="18" charset="0"/>
                <a:ea typeface="Calibri" panose="020F0502020204030204" pitchFamily="34" charset="0"/>
                <a:cs typeface="Times New Roman" panose="02020603050405020304" pitchFamily="18" charset="0"/>
              </a:rPr>
              <a:t>, өргөтгөлийн зуухны кабель шугамын ачаалалт нэг хэлхээнд 15.6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mn-MN" dirty="0">
                <a:latin typeface="Times New Roman" panose="02020603050405020304" pitchFamily="18" charset="0"/>
                <a:ea typeface="Calibri" panose="020F0502020204030204" pitchFamily="34" charset="0"/>
                <a:cs typeface="Times New Roman" panose="02020603050405020304" pitchFamily="18" charset="0"/>
              </a:rPr>
              <a:t>гарсан нь хэвийн утганд гарсан байна.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0"/>
              </a:spcAft>
            </a:pPr>
            <a:r>
              <a:rPr lang="mn-MN" dirty="0">
                <a:latin typeface="Times New Roman" panose="02020603050405020304" pitchFamily="18" charset="0"/>
                <a:ea typeface="Calibri" panose="020F0502020204030204" pitchFamily="34" charset="0"/>
                <a:cs typeface="Times New Roman" panose="02020603050405020304" pitchFamily="18" charset="0"/>
              </a:rPr>
              <a:t>Харин өргөтгөлийн зуухны хувьд 10/0.4 кВ-ын трансформаторуудын ачаалалтыг авч үзвэл дотоод хэрэгцээний трансформатор 11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mn-MN" dirty="0">
                <a:latin typeface="Times New Roman" panose="02020603050405020304" pitchFamily="18" charset="0"/>
                <a:ea typeface="Calibri" panose="020F0502020204030204" pitchFamily="34" charset="0"/>
                <a:cs typeface="Times New Roman" panose="02020603050405020304" pitchFamily="18" charset="0"/>
              </a:rPr>
              <a:t>, бусад хэрэглэгчдийг хангах 1000 кВА чадалтай трансформатор 32.9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mn-MN" dirty="0">
                <a:latin typeface="Times New Roman" panose="02020603050405020304" pitchFamily="18" charset="0"/>
                <a:ea typeface="Calibri" panose="020F0502020204030204" pitchFamily="34" charset="0"/>
                <a:cs typeface="Times New Roman" panose="02020603050405020304" pitchFamily="18" charset="0"/>
              </a:rPr>
              <a:t>ачаалагдсан байгаа нь хэвийн зөвшөөрөгдөх хэмжээнд байна.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041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2210163" y="196762"/>
            <a:ext cx="8034528"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ГУРАВ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ru-RU" sz="2000" b="1" dirty="0">
                <a:latin typeface="Times New Roman" panose="02020603050405020304" pitchFamily="18" charset="0"/>
                <a:cs typeface="Times New Roman" panose="02020603050405020304" pitchFamily="18" charset="0"/>
              </a:rPr>
              <a:t>З</a:t>
            </a:r>
            <a:r>
              <a:rPr lang="mn-MN" sz="2000" b="1" dirty="0">
                <a:latin typeface="Times New Roman" panose="02020603050405020304" pitchFamily="18" charset="0"/>
                <a:cs typeface="Times New Roman" panose="02020603050405020304" pitchFamily="18" charset="0"/>
              </a:rPr>
              <a:t>УУХНЫ ӨРГӨТГӨЛ, ТҮҮНД ТАВИГДАХ ШААРДЛАГА, ТОНОГЛОЛ СОНГОЛТ</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Rectangle 4"/>
          <p:cNvSpPr/>
          <p:nvPr/>
        </p:nvSpPr>
        <p:spPr>
          <a:xfrm>
            <a:off x="4071876" y="1254738"/>
            <a:ext cx="4311101" cy="400110"/>
          </a:xfrm>
          <a:prstGeom prst="rect">
            <a:avLst/>
          </a:prstGeom>
        </p:spPr>
        <p:txBody>
          <a:bodyPr wrap="square">
            <a:spAutoFit/>
          </a:bodyPr>
          <a:lstStyle/>
          <a:p>
            <a:pPr algn="ctr"/>
            <a:r>
              <a:rPr lang="mn-MN" sz="2000" b="1" dirty="0">
                <a:latin typeface="Times New Roman" panose="02020603050405020304" pitchFamily="18" charset="0"/>
                <a:ea typeface="Calibri" panose="020F0502020204030204" pitchFamily="34" charset="0"/>
              </a:rPr>
              <a:t>Төслийн нүүрсний хэрэглээ</a:t>
            </a:r>
            <a:endParaRPr lang="en-US" sz="2000" b="1" dirty="0"/>
          </a:p>
        </p:txBody>
      </p:sp>
      <p:graphicFrame>
        <p:nvGraphicFramePr>
          <p:cNvPr id="6" name="Content Placeholder 3"/>
          <p:cNvGraphicFramePr>
            <a:graphicFrameLocks/>
          </p:cNvGraphicFramePr>
          <p:nvPr>
            <p:extLst>
              <p:ext uri="{D42A27DB-BD31-4B8C-83A1-F6EECF244321}">
                <p14:modId xmlns:p14="http://schemas.microsoft.com/office/powerpoint/2010/main" val="284052798"/>
              </p:ext>
            </p:extLst>
          </p:nvPr>
        </p:nvGraphicFramePr>
        <p:xfrm>
          <a:off x="1828801" y="2057401"/>
          <a:ext cx="8458201" cy="2885989"/>
        </p:xfrm>
        <a:graphic>
          <a:graphicData uri="http://schemas.openxmlformats.org/drawingml/2006/table">
            <a:tbl>
              <a:tblPr firstRow="1" bandRow="1">
                <a:tableStyleId>{5C22544A-7EE6-4342-B048-85BDC9FD1C3A}</a:tableStyleId>
              </a:tblPr>
              <a:tblGrid>
                <a:gridCol w="1852749">
                  <a:extLst>
                    <a:ext uri="{9D8B030D-6E8A-4147-A177-3AD203B41FA5}">
                      <a16:colId xmlns:a16="http://schemas.microsoft.com/office/drawing/2014/main" val="20000"/>
                    </a:ext>
                  </a:extLst>
                </a:gridCol>
                <a:gridCol w="1313705">
                  <a:extLst>
                    <a:ext uri="{9D8B030D-6E8A-4147-A177-3AD203B41FA5}">
                      <a16:colId xmlns:a16="http://schemas.microsoft.com/office/drawing/2014/main" val="20001"/>
                    </a:ext>
                  </a:extLst>
                </a:gridCol>
                <a:gridCol w="1583227">
                  <a:extLst>
                    <a:ext uri="{9D8B030D-6E8A-4147-A177-3AD203B41FA5}">
                      <a16:colId xmlns:a16="http://schemas.microsoft.com/office/drawing/2014/main" val="20002"/>
                    </a:ext>
                  </a:extLst>
                </a:gridCol>
                <a:gridCol w="1583227">
                  <a:extLst>
                    <a:ext uri="{9D8B030D-6E8A-4147-A177-3AD203B41FA5}">
                      <a16:colId xmlns:a16="http://schemas.microsoft.com/office/drawing/2014/main" val="20003"/>
                    </a:ext>
                  </a:extLst>
                </a:gridCol>
                <a:gridCol w="2125293">
                  <a:extLst>
                    <a:ext uri="{9D8B030D-6E8A-4147-A177-3AD203B41FA5}">
                      <a16:colId xmlns:a16="http://schemas.microsoft.com/office/drawing/2014/main" val="20004"/>
                    </a:ext>
                  </a:extLst>
                </a:gridCol>
              </a:tblGrid>
              <a:tr h="881925">
                <a:tc>
                  <a:txBody>
                    <a:bodyPr/>
                    <a:lstStyle/>
                    <a:p>
                      <a:pPr algn="ctr"/>
                      <a:r>
                        <a:rPr lang="mn-MN" dirty="0">
                          <a:latin typeface="Times New Roman" panose="02020603050405020304" pitchFamily="18" charset="0"/>
                          <a:cs typeface="Times New Roman" panose="02020603050405020304" pitchFamily="18" charset="0"/>
                        </a:rPr>
                        <a:t>Үзүүлэлтүүд</a:t>
                      </a:r>
                      <a:endParaRPr lang="en-US" dirty="0">
                        <a:latin typeface="Times New Roman" panose="02020603050405020304" pitchFamily="18" charset="0"/>
                        <a:cs typeface="Times New Roman" panose="02020603050405020304" pitchFamily="18" charset="0"/>
                      </a:endParaRPr>
                    </a:p>
                  </a:txBody>
                  <a:tcPr anchor="ctr"/>
                </a:tc>
                <a:tc>
                  <a:txBody>
                    <a:bodyPr/>
                    <a:lstStyle/>
                    <a:p>
                      <a:pPr marL="148590" marR="142875" algn="ctr">
                        <a:spcBef>
                          <a:spcPts val="1540"/>
                        </a:spcBef>
                        <a:spcAft>
                          <a:spcPts val="0"/>
                        </a:spcAft>
                      </a:pPr>
                      <a:r>
                        <a:rPr lang="ru-RU" sz="2100" dirty="0">
                          <a:effectLst/>
                          <a:latin typeface="Times New Roman" panose="02020603050405020304" pitchFamily="18" charset="0"/>
                          <a:ea typeface="Times New Roman" panose="02020603050405020304" pitchFamily="18" charset="0"/>
                          <a:cs typeface="Times New Roman" panose="02020603050405020304" pitchFamily="18" charset="0"/>
                        </a:rPr>
                        <a:t>Нэгж</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3355" marR="0" algn="ctr">
                        <a:spcBef>
                          <a:spcPts val="1540"/>
                        </a:spcBef>
                        <a:spcAft>
                          <a:spcPts val="0"/>
                        </a:spcAft>
                      </a:pPr>
                      <a:r>
                        <a:rPr lang="mn-MN" sz="2100" dirty="0">
                          <a:effectLst/>
                          <a:latin typeface="Times New Roman" panose="02020603050405020304" pitchFamily="18" charset="0"/>
                          <a:ea typeface="Times New Roman" panose="02020603050405020304" pitchFamily="18" charset="0"/>
                          <a:cs typeface="Times New Roman" panose="02020603050405020304" pitchFamily="18" charset="0"/>
                        </a:rPr>
                        <a:t>Багануур</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0815" marR="0" algn="ctr">
                        <a:spcBef>
                          <a:spcPts val="1540"/>
                        </a:spcBef>
                        <a:spcAft>
                          <a:spcPts val="0"/>
                        </a:spcAft>
                      </a:pPr>
                      <a:r>
                        <a:rPr lang="mn-MN" sz="2100" dirty="0">
                          <a:effectLst/>
                          <a:latin typeface="Times New Roman" panose="02020603050405020304" pitchFamily="18" charset="0"/>
                          <a:ea typeface="Times New Roman" panose="02020603050405020304" pitchFamily="18" charset="0"/>
                          <a:cs typeface="Times New Roman" panose="02020603050405020304" pitchFamily="18" charset="0"/>
                        </a:rPr>
                        <a:t>Шивээ-Овоо</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93345" marR="83185" algn="ctr">
                        <a:spcBef>
                          <a:spcPts val="280"/>
                        </a:spcBef>
                        <a:spcAft>
                          <a:spcPts val="0"/>
                        </a:spcAft>
                      </a:pPr>
                      <a:r>
                        <a:rPr lang="ru-RU" sz="2100" dirty="0">
                          <a:effectLst/>
                          <a:latin typeface="Times New Roman" panose="02020603050405020304" pitchFamily="18" charset="0"/>
                          <a:ea typeface="Times New Roman" panose="02020603050405020304" pitchFamily="18" charset="0"/>
                          <a:cs typeface="Times New Roman" panose="02020603050405020304" pitchFamily="18" charset="0"/>
                        </a:rPr>
                        <a:t>Б</a:t>
                      </a:r>
                      <a:r>
                        <a:rPr lang="mn-MN" sz="2100" dirty="0">
                          <a:effectLst/>
                          <a:latin typeface="Times New Roman" panose="02020603050405020304" pitchFamily="18" charset="0"/>
                          <a:ea typeface="Times New Roman" panose="02020603050405020304" pitchFamily="18" charset="0"/>
                          <a:cs typeface="Times New Roman" panose="02020603050405020304" pitchFamily="18" charset="0"/>
                        </a:rPr>
                        <a:t>өөрөлжүүт</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501016">
                <a:tc>
                  <a:txBody>
                    <a:bodyPr/>
                    <a:lstStyle/>
                    <a:p>
                      <a:pPr marL="106045" marR="0">
                        <a:spcBef>
                          <a:spcPts val="170"/>
                        </a:spcBef>
                        <a:spcAft>
                          <a:spcPts val="0"/>
                        </a:spcAft>
                        <a:tabLst>
                          <a:tab pos="1379855" algn="l"/>
                        </a:tabLs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Нүүрсний</a:t>
                      </a:r>
                      <a:r>
                        <a:rPr lang="mn-MN"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илчлэг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48590" marR="142875" algn="ctr">
                        <a:spcBef>
                          <a:spcPts val="170"/>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ккал/кг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3980" algn="ctr">
                        <a:spcBef>
                          <a:spcPts val="170"/>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592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3980" algn="ctr">
                        <a:spcBef>
                          <a:spcPts val="170"/>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000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3980" algn="ctr">
                        <a:spcBef>
                          <a:spcPts val="170"/>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501016">
                <a:tc>
                  <a:txBody>
                    <a:bodyPr/>
                    <a:lstStyle/>
                    <a:p>
                      <a:pPr marL="106045" marR="0">
                        <a:lnSpc>
                          <a:spcPct val="103000"/>
                        </a:lnSpc>
                        <a:spcBef>
                          <a:spcPts val="30"/>
                        </a:spcBef>
                        <a:spcAft>
                          <a:spcPts val="0"/>
                        </a:spcAft>
                      </a:pP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Ц</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агийн</a:t>
                      </a:r>
                      <a:r>
                        <a:rPr lang="mn-MN"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зарцуулалт</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15"/>
                        </a:spcBef>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48590" marR="141605" algn="ctr">
                        <a:spcBef>
                          <a:spcPts val="5"/>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тн/ц</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15"/>
                        </a:spcBef>
                        <a:spcAft>
                          <a:spcPts val="0"/>
                        </a:spcAft>
                      </a:pPr>
                      <a:r>
                        <a:rPr lang="mn-MN" sz="1800" kern="1200" dirty="0">
                          <a:solidFill>
                            <a:schemeClr val="dk1"/>
                          </a:solidFill>
                          <a:effectLst/>
                          <a:latin typeface="Times New Roman" panose="02020603050405020304" pitchFamily="18" charset="0"/>
                          <a:ea typeface="+mn-ea"/>
                          <a:cs typeface="Times New Roman" panose="02020603050405020304" pitchFamily="18" charset="0"/>
                        </a:rPr>
                        <a:t>29.66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15"/>
                        </a:spcBef>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mn-MN" sz="1800" kern="1200" dirty="0">
                          <a:solidFill>
                            <a:schemeClr val="dk1"/>
                          </a:solidFill>
                          <a:effectLst/>
                          <a:latin typeface="Times New Roman" panose="02020603050405020304" pitchFamily="18" charset="0"/>
                          <a:ea typeface="+mn-ea"/>
                          <a:cs typeface="Times New Roman" panose="02020603050405020304" pitchFamily="18" charset="0"/>
                        </a:rPr>
                        <a:t>35.60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15"/>
                        </a:spcBef>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mn-MN" sz="1800" kern="1200" dirty="0">
                          <a:solidFill>
                            <a:schemeClr val="dk1"/>
                          </a:solidFill>
                          <a:effectLst/>
                          <a:latin typeface="Times New Roman" panose="02020603050405020304" pitchFamily="18" charset="0"/>
                          <a:ea typeface="+mn-ea"/>
                          <a:cs typeface="Times New Roman" panose="02020603050405020304" pitchFamily="18" charset="0"/>
                        </a:rPr>
                        <a:t>32.37</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501016">
                <a:tc>
                  <a:txBody>
                    <a:bodyPr/>
                    <a:lstStyle/>
                    <a:p>
                      <a:pPr marL="106045" marR="0">
                        <a:lnSpc>
                          <a:spcPct val="103000"/>
                        </a:lnSpc>
                        <a:spcBef>
                          <a:spcPts val="870"/>
                        </a:spcBef>
                        <a:spcAft>
                          <a:spcPts val="0"/>
                        </a:spcAft>
                      </a:pP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Х</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оногийн</a:t>
                      </a:r>
                      <a:r>
                        <a:rPr lang="mn-MN"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зарцуулалт</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0"/>
                        </a:spcBef>
                        <a:spcAft>
                          <a:spcPts val="0"/>
                        </a:spcAft>
                      </a:pPr>
                      <a:r>
                        <a:rPr lang="ru-RU" sz="1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147955" marR="142875" algn="ctr">
                        <a:spcBef>
                          <a:spcPts val="0"/>
                        </a:spcBef>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тн/хон</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mn-MN" sz="1600" b="0" dirty="0">
                          <a:effectLst/>
                          <a:latin typeface="Times New Roman" panose="02020603050405020304" pitchFamily="18" charset="0"/>
                          <a:ea typeface="Times New Roman" panose="02020603050405020304" pitchFamily="18" charset="0"/>
                          <a:cs typeface="Times New Roman" panose="02020603050405020304" pitchFamily="18" charset="0"/>
                        </a:rPr>
                        <a:t>711.84</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ru-RU"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mn-MN" sz="1600" b="0" dirty="0">
                          <a:effectLst/>
                          <a:latin typeface="Times New Roman" panose="02020603050405020304" pitchFamily="18" charset="0"/>
                          <a:ea typeface="Times New Roman" panose="02020603050405020304" pitchFamily="18" charset="0"/>
                          <a:cs typeface="Times New Roman" panose="02020603050405020304" pitchFamily="18" charset="0"/>
                        </a:rPr>
                        <a:t>854.4</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mn-MN" sz="1600" b="0" dirty="0">
                          <a:effectLst/>
                          <a:latin typeface="Times New Roman" panose="02020603050405020304" pitchFamily="18" charset="0"/>
                          <a:ea typeface="Times New Roman" panose="02020603050405020304" pitchFamily="18" charset="0"/>
                          <a:cs typeface="Times New Roman" panose="02020603050405020304" pitchFamily="18" charset="0"/>
                        </a:rPr>
                        <a:t>776.88</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20988472"/>
                  </a:ext>
                </a:extLst>
              </a:tr>
              <a:tr h="501016">
                <a:tc>
                  <a:txBody>
                    <a:bodyPr/>
                    <a:lstStyle/>
                    <a:p>
                      <a:pPr marL="106045" marR="164465">
                        <a:lnSpc>
                          <a:spcPct val="103000"/>
                        </a:lnSpc>
                        <a:spcBef>
                          <a:spcPts val="310"/>
                        </a:spcBef>
                        <a:spcAft>
                          <a:spcPts val="0"/>
                        </a:spcAft>
                      </a:pP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Ж</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ил</a:t>
                      </a: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ийн</a:t>
                      </a:r>
                      <a:r>
                        <a:rPr lang="mn-MN"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зарцуулалт</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48590" marR="140970" algn="ctr">
                        <a:spcBef>
                          <a:spcPts val="1570"/>
                        </a:spcBef>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тн/жил</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3980" algn="ctr">
                        <a:spcBef>
                          <a:spcPts val="1570"/>
                        </a:spcBef>
                        <a:spcAft>
                          <a:spcPts val="0"/>
                        </a:spcAft>
                      </a:pP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164554</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7790" algn="ctr">
                        <a:spcBef>
                          <a:spcPts val="1570"/>
                        </a:spcBef>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19</a:t>
                      </a: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7509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97790" algn="ctr">
                        <a:spcBef>
                          <a:spcPts val="1570"/>
                        </a:spcBef>
                        <a:spcAft>
                          <a:spcPts val="0"/>
                        </a:spcAft>
                      </a:pPr>
                      <a:r>
                        <a:rPr lang="mn-MN" sz="1600" dirty="0">
                          <a:effectLst/>
                          <a:latin typeface="Times New Roman" panose="02020603050405020304" pitchFamily="18" charset="0"/>
                          <a:ea typeface="Times New Roman" panose="02020603050405020304" pitchFamily="18" charset="0"/>
                          <a:cs typeface="Times New Roman" panose="02020603050405020304" pitchFamily="18" charset="0"/>
                        </a:rPr>
                        <a:t>179589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965174086"/>
                  </a:ext>
                </a:extLst>
              </a:tr>
            </a:tbl>
          </a:graphicData>
        </a:graphic>
      </p:graphicFrame>
    </p:spTree>
    <p:extLst>
      <p:ext uri="{BB962C8B-B14F-4D97-AF65-F5344CB8AC3E}">
        <p14:creationId xmlns:p14="http://schemas.microsoft.com/office/powerpoint/2010/main" val="339026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6385" y="1182522"/>
            <a:ext cx="6586675" cy="2302875"/>
          </a:xfrm>
          <a:prstGeom prst="rect">
            <a:avLst/>
          </a:prstGeom>
        </p:spPr>
        <p:txBody>
          <a:bodyPr wrap="none">
            <a:spAutoFit/>
          </a:bodyPr>
          <a:lstStyle/>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Түлш дамжлага, бутлуурын тооцоо, сонголт</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Түүхий нүүрсний бункерын дүүргэлтийн тооцоо, судалгаа</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Анхдагч ба хоёрдогч салхилуурын сонголт</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Утаа сорогчийн сонголт</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Уутат шүүлтүүрийн сонголт</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Түлш тэжээгчийн сонголт</a:t>
            </a:r>
          </a:p>
          <a:p>
            <a:pPr marL="342900" indent="-342900">
              <a:lnSpc>
                <a:spcPct val="114000"/>
              </a:lnSpc>
              <a:buFont typeface="Arial" panose="020B0604020202020204" pitchFamily="34" charset="0"/>
              <a:buChar char="•"/>
            </a:pPr>
            <a:r>
              <a:rPr lang="mn-MN" b="1" dirty="0">
                <a:solidFill>
                  <a:srgbClr val="002060"/>
                </a:solidFill>
                <a:latin typeface="Times New Roman" panose="02020603050405020304" pitchFamily="18" charset="0"/>
                <a:cs typeface="Times New Roman" panose="02020603050405020304" pitchFamily="18" charset="0"/>
              </a:rPr>
              <a:t>Үнс хадгалах сав, тойм тооцолол, сонголт</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5" name="Rectangle 4"/>
          <p:cNvSpPr/>
          <p:nvPr/>
        </p:nvSpPr>
        <p:spPr>
          <a:xfrm>
            <a:off x="2210163" y="196762"/>
            <a:ext cx="8034528" cy="415563"/>
          </a:xfrm>
          <a:prstGeom prst="rect">
            <a:avLst/>
          </a:prstGeom>
        </p:spPr>
        <p:txBody>
          <a:bodyPr wrap="square">
            <a:spAutoFit/>
          </a:bodyPr>
          <a:lstStyle/>
          <a:p>
            <a:pPr>
              <a:lnSpc>
                <a:spcPct val="114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ДӨРӨВ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ТУСЛАХ ТОНОГЛОЛУУДЫН ТООЦОО, СОНГОЛТ</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14338" name="Picture 11" descr="cement welded sil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23" y="3569977"/>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12" y="3603139"/>
            <a:ext cx="3146425" cy="23622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8" name="Rectangle 7"/>
          <p:cNvSpPr/>
          <p:nvPr/>
        </p:nvSpPr>
        <p:spPr>
          <a:xfrm>
            <a:off x="6227426" y="3102100"/>
            <a:ext cx="5718140" cy="3755900"/>
          </a:xfrm>
          <a:prstGeom prst="rect">
            <a:avLst/>
          </a:prstGeom>
        </p:spPr>
        <p:txBody>
          <a:bodyPr wrap="square">
            <a:spAutoFit/>
          </a:bodyPr>
          <a:lstStyle/>
          <a:p>
            <a:pPr marL="58738" marR="233045" algn="just">
              <a:lnSpc>
                <a:spcPct val="93000"/>
              </a:lnSpc>
              <a:spcBef>
                <a:spcPts val="25"/>
              </a:spcBef>
              <a:spcAft>
                <a:spcPts val="0"/>
              </a:spcAft>
              <a:tabLst>
                <a:tab pos="1775460" algn="l"/>
                <a:tab pos="1776095" algn="l"/>
              </a:tabLst>
            </a:pPr>
            <a:r>
              <a:rPr lang="mn-MN" sz="1600" dirty="0">
                <a:latin typeface="Times New Roman" panose="02020603050405020304" pitchFamily="18" charset="0"/>
                <a:ea typeface="Calibri" panose="020F0502020204030204" pitchFamily="34" charset="0"/>
                <a:cs typeface="Mongolian Baiti" panose="03000500000000000000" pitchFamily="66" charset="0"/>
              </a:rPr>
              <a:t>Ийм төрлийн 7000 метр куб багтаамжтай үнсний хадгалах сав барихад </a:t>
            </a:r>
            <a:r>
              <a:rPr lang="mn-MN" sz="1600" b="1" dirty="0">
                <a:latin typeface="Times New Roman" panose="02020603050405020304" pitchFamily="18" charset="0"/>
                <a:ea typeface="Calibri" panose="020F0502020204030204" pitchFamily="34" charset="0"/>
                <a:cs typeface="Mongolian Baiti" panose="03000500000000000000" pitchFamily="66" charset="0"/>
              </a:rPr>
              <a:t>1.5 тэрбум төгрөг, 28 000 метр кубын багтаамжтай 4 ширхэг сав </a:t>
            </a:r>
            <a:r>
              <a:rPr lang="mn-MN" sz="1600" dirty="0">
                <a:latin typeface="Times New Roman" panose="02020603050405020304" pitchFamily="18" charset="0"/>
                <a:ea typeface="Calibri" panose="020F0502020204030204" pitchFamily="34" charset="0"/>
                <a:cs typeface="Mongolian Baiti" panose="03000500000000000000" pitchFamily="66" charset="0"/>
              </a:rPr>
              <a:t>барихад нийт хөрөнгө оруулалт 6 тэрбум төгрөг болно. Оргил ачааллын үед шаталтаас үүссэн </a:t>
            </a:r>
            <a:r>
              <a:rPr lang="mn-MN" sz="1600" b="1" dirty="0">
                <a:latin typeface="Times New Roman" panose="02020603050405020304" pitchFamily="18" charset="0"/>
                <a:ea typeface="Calibri" panose="020F0502020204030204" pitchFamily="34" charset="0"/>
                <a:cs typeface="Mongolian Baiti" panose="03000500000000000000" pitchFamily="66" charset="0"/>
              </a:rPr>
              <a:t>2</a:t>
            </a:r>
            <a:r>
              <a:rPr lang="en-US" sz="1600" b="1" dirty="0">
                <a:latin typeface="Times New Roman" panose="02020603050405020304" pitchFamily="18" charset="0"/>
                <a:ea typeface="Calibri" panose="020F0502020204030204" pitchFamily="34" charset="0"/>
                <a:cs typeface="Mongolian Baiti" panose="03000500000000000000" pitchFamily="66" charset="0"/>
              </a:rPr>
              <a:t>0</a:t>
            </a:r>
            <a:r>
              <a:rPr lang="mn-MN" sz="1600" b="1" dirty="0">
                <a:latin typeface="Times New Roman" panose="02020603050405020304" pitchFamily="18" charset="0"/>
                <a:ea typeface="Calibri" panose="020F0502020204030204" pitchFamily="34" charset="0"/>
                <a:cs typeface="Mongolian Baiti" panose="03000500000000000000" pitchFamily="66" charset="0"/>
              </a:rPr>
              <a:t> 000 тонн үнсийг 1 тонныг 15 000 </a:t>
            </a:r>
            <a:r>
              <a:rPr lang="mn-MN" sz="1600" dirty="0">
                <a:latin typeface="Times New Roman" panose="02020603050405020304" pitchFamily="18" charset="0"/>
                <a:ea typeface="Calibri" panose="020F0502020204030204" pitchFamily="34" charset="0"/>
                <a:cs typeface="Mongolian Baiti" panose="03000500000000000000" pitchFamily="66" charset="0"/>
              </a:rPr>
              <a:t>төгрөгөөр борлуулсан орлогоор нөхөн төлнө гэвэл </a:t>
            </a:r>
            <a:r>
              <a:rPr lang="en-US" sz="1600" b="1" dirty="0">
                <a:latin typeface="Times New Roman" panose="02020603050405020304" pitchFamily="18" charset="0"/>
                <a:ea typeface="Calibri" panose="020F0502020204030204" pitchFamily="34" charset="0"/>
                <a:cs typeface="Mongolian Baiti" panose="03000500000000000000" pitchFamily="66" charset="0"/>
              </a:rPr>
              <a:t>2</a:t>
            </a:r>
            <a:r>
              <a:rPr lang="mn-MN" sz="1600" b="1" dirty="0">
                <a:latin typeface="Times New Roman" panose="02020603050405020304" pitchFamily="18" charset="0"/>
                <a:ea typeface="Calibri" panose="020F0502020204030204" pitchFamily="34" charset="0"/>
                <a:cs typeface="Mongolian Baiti" panose="03000500000000000000" pitchFamily="66" charset="0"/>
              </a:rPr>
              <a:t>0 жилд </a:t>
            </a:r>
            <a:r>
              <a:rPr lang="mn-MN" sz="1600" dirty="0">
                <a:latin typeface="Times New Roman" panose="02020603050405020304" pitchFamily="18" charset="0"/>
                <a:ea typeface="Calibri" panose="020F0502020204030204" pitchFamily="34" charset="0"/>
                <a:cs typeface="Mongolian Baiti" panose="03000500000000000000" pitchFamily="66" charset="0"/>
              </a:rPr>
              <a:t>эргэн төлөгдөх боломжтой юм. </a:t>
            </a:r>
          </a:p>
          <a:p>
            <a:pPr marL="58738" marR="233045" algn="just">
              <a:lnSpc>
                <a:spcPct val="93000"/>
              </a:lnSpc>
              <a:spcBef>
                <a:spcPts val="25"/>
              </a:spcBef>
              <a:spcAft>
                <a:spcPts val="0"/>
              </a:spcAft>
              <a:tabLst>
                <a:tab pos="1775460" algn="l"/>
                <a:tab pos="1776095" algn="l"/>
              </a:tabLst>
            </a:pPr>
            <a:r>
              <a:rPr lang="mn-MN" sz="1600" dirty="0">
                <a:latin typeface="Times New Roman" panose="02020603050405020304" pitchFamily="18" charset="0"/>
                <a:ea typeface="Calibri" panose="020F0502020204030204" pitchFamily="34" charset="0"/>
                <a:cs typeface="Mongolian Baiti" panose="03000500000000000000" pitchFamily="66" charset="0"/>
              </a:rPr>
              <a:t>Ингэснээр тус компаниас жил тутам гарч буй үнс зайлуулах </a:t>
            </a:r>
            <a:r>
              <a:rPr lang="mn-MN" sz="1600" b="1" dirty="0">
                <a:latin typeface="Times New Roman" panose="02020603050405020304" pitchFamily="18" charset="0"/>
                <a:ea typeface="Calibri" panose="020F0502020204030204" pitchFamily="34" charset="0"/>
                <a:cs typeface="Mongolian Baiti" panose="03000500000000000000" pitchFamily="66" charset="0"/>
              </a:rPr>
              <a:t>100.0 сая төгрөгийг хэмнэж, </a:t>
            </a:r>
            <a:r>
              <a:rPr lang="en-US" sz="1600" b="1" dirty="0">
                <a:latin typeface="Times New Roman" panose="02020603050405020304" pitchFamily="18" charset="0"/>
                <a:ea typeface="Calibri" panose="020F0502020204030204" pitchFamily="34" charset="0"/>
                <a:cs typeface="Mongolian Baiti" panose="03000500000000000000" pitchFamily="66" charset="0"/>
              </a:rPr>
              <a:t>2</a:t>
            </a:r>
            <a:r>
              <a:rPr lang="mn-MN" sz="1600" b="1" dirty="0">
                <a:latin typeface="Times New Roman" panose="02020603050405020304" pitchFamily="18" charset="0"/>
                <a:ea typeface="Calibri" panose="020F0502020204030204" pitchFamily="34" charset="0"/>
                <a:cs typeface="Mongolian Baiti" panose="03000500000000000000" pitchFamily="66" charset="0"/>
              </a:rPr>
              <a:t>0 жилд </a:t>
            </a:r>
            <a:r>
              <a:rPr lang="en-US" sz="1600" b="1" dirty="0">
                <a:latin typeface="Times New Roman" panose="02020603050405020304" pitchFamily="18" charset="0"/>
                <a:ea typeface="Calibri" panose="020F0502020204030204" pitchFamily="34" charset="0"/>
                <a:cs typeface="Mongolian Baiti" panose="03000500000000000000" pitchFamily="66" charset="0"/>
              </a:rPr>
              <a:t>2</a:t>
            </a:r>
            <a:r>
              <a:rPr lang="mn-MN" sz="1600" b="1" dirty="0">
                <a:latin typeface="Times New Roman" panose="02020603050405020304" pitchFamily="18" charset="0"/>
                <a:ea typeface="Calibri" panose="020F0502020204030204" pitchFamily="34" charset="0"/>
                <a:cs typeface="Mongolian Baiti" panose="03000500000000000000" pitchFamily="66" charset="0"/>
              </a:rPr>
              <a:t> тэрбум төгрөгийг хэмнэх </a:t>
            </a:r>
            <a:r>
              <a:rPr lang="mn-MN" sz="1600" dirty="0">
                <a:latin typeface="Times New Roman" panose="02020603050405020304" pitchFamily="18" charset="0"/>
                <a:ea typeface="Calibri" panose="020F0502020204030204" pitchFamily="34" charset="0"/>
                <a:cs typeface="Mongolian Baiti" panose="03000500000000000000" pitchFamily="66" charset="0"/>
              </a:rPr>
              <a:t>нөхцөл бүрдэнэ. Үүнээс гадна ийм жилдээ </a:t>
            </a:r>
            <a:r>
              <a:rPr lang="mn-MN" sz="1600" b="1" dirty="0">
                <a:latin typeface="Times New Roman" panose="02020603050405020304" pitchFamily="18" charset="0"/>
                <a:ea typeface="Calibri" panose="020F0502020204030204" pitchFamily="34" charset="0"/>
                <a:cs typeface="Mongolian Baiti" panose="03000500000000000000" pitchFamily="66" charset="0"/>
              </a:rPr>
              <a:t>20 000 тонн үнсийг хаяж булшилж буй экологийн сөрөг нөлөөг бууруулах боломжтой</a:t>
            </a:r>
            <a:r>
              <a:rPr lang="mn-MN" sz="1600" dirty="0">
                <a:latin typeface="Times New Roman" panose="02020603050405020304" pitchFamily="18" charset="0"/>
                <a:ea typeface="Calibri" panose="020F0502020204030204" pitchFamily="34" charset="0"/>
                <a:cs typeface="Mongolian Baiti" panose="03000500000000000000" pitchFamily="66" charset="0"/>
              </a:rPr>
              <a:t> болно. Ялангуяа ДЦС-4 ТӨХК-ийн үнсэн сан дүүрч, хаях газар асуудал болж байгаа өнөө үед тухайн дулааны станцын ашиглалтын тасралтгүй, найдвартай ажиллагааг хангахад энэ төсөл ач холбогдол өндөр юм. </a:t>
            </a:r>
            <a:endParaRPr lang="en-US" sz="1600" dirty="0">
              <a:latin typeface="Arial" panose="020B060402020202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668732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125167" y="196762"/>
            <a:ext cx="9935182"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Title 1"/>
          <p:cNvSpPr txBox="1">
            <a:spLocks/>
          </p:cNvSpPr>
          <p:nvPr/>
        </p:nvSpPr>
        <p:spPr>
          <a:xfrm>
            <a:off x="2340580" y="1083112"/>
            <a:ext cx="7504356" cy="475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2000" b="1" dirty="0">
                <a:latin typeface="Times New Roman" panose="02020603050405020304" pitchFamily="18" charset="0"/>
                <a:cs typeface="Times New Roman" panose="02020603050405020304" pitchFamily="18" charset="0"/>
              </a:rPr>
              <a:t>Өргөтгөлийн станцын хөрөнгө оруулалт, эдийн засгийн тооцоо</a:t>
            </a:r>
            <a:endParaRPr lang="en-US" sz="2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756526" y="1487577"/>
            <a:ext cx="4941802" cy="369332"/>
          </a:xfrm>
          <a:prstGeom prst="rect">
            <a:avLst/>
          </a:prstGeom>
        </p:spPr>
        <p:txBody>
          <a:bodyPr wrap="none">
            <a:spAutoFit/>
          </a:bodyPr>
          <a:lstStyle/>
          <a:p>
            <a:pPr algn="ctr">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Шаардагдах хөрөнгө оруулалтын хэмжээ (сая ₮)</a:t>
            </a:r>
            <a:endParaRPr lang="en-US" sz="1200" i="1" dirty="0">
              <a:effectLst/>
              <a:latin typeface="Arial" panose="020B0604020202020204" pitchFamily="34" charset="0"/>
              <a:ea typeface="Calibri" panose="020F0502020204030204" pitchFamily="34" charset="0"/>
              <a:cs typeface="Mongolian Baiti" panose="03000500000000000000"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50096258"/>
              </p:ext>
            </p:extLst>
          </p:nvPr>
        </p:nvGraphicFramePr>
        <p:xfrm>
          <a:off x="1639375" y="1933160"/>
          <a:ext cx="8533540" cy="2198183"/>
        </p:xfrm>
        <a:graphic>
          <a:graphicData uri="http://schemas.openxmlformats.org/drawingml/2006/table">
            <a:tbl>
              <a:tblPr firstRow="1" firstCol="1" bandRow="1">
                <a:tableStyleId>{5C22544A-7EE6-4342-B048-85BDC9FD1C3A}</a:tableStyleId>
              </a:tblPr>
              <a:tblGrid>
                <a:gridCol w="523336">
                  <a:extLst>
                    <a:ext uri="{9D8B030D-6E8A-4147-A177-3AD203B41FA5}">
                      <a16:colId xmlns:a16="http://schemas.microsoft.com/office/drawing/2014/main" val="378941454"/>
                    </a:ext>
                  </a:extLst>
                </a:gridCol>
                <a:gridCol w="6260475">
                  <a:extLst>
                    <a:ext uri="{9D8B030D-6E8A-4147-A177-3AD203B41FA5}">
                      <a16:colId xmlns:a16="http://schemas.microsoft.com/office/drawing/2014/main" val="1318311354"/>
                    </a:ext>
                  </a:extLst>
                </a:gridCol>
                <a:gridCol w="1749729">
                  <a:extLst>
                    <a:ext uri="{9D8B030D-6E8A-4147-A177-3AD203B41FA5}">
                      <a16:colId xmlns:a16="http://schemas.microsoft.com/office/drawing/2014/main" val="2917058223"/>
                    </a:ext>
                  </a:extLst>
                </a:gridCol>
              </a:tblGrid>
              <a:tr h="216535">
                <a:tc>
                  <a:txBody>
                    <a:bodyPr/>
                    <a:lstStyle/>
                    <a:p>
                      <a:pPr algn="ctr">
                        <a:lnSpc>
                          <a:spcPct val="107000"/>
                        </a:lnSpc>
                        <a:spcAft>
                          <a:spcPts val="0"/>
                        </a:spcAft>
                      </a:pPr>
                      <a:r>
                        <a:rPr lang="mn-MN" sz="1800">
                          <a:effectLst/>
                          <a:latin typeface="Times New Roman" panose="02020603050405020304" pitchFamily="18" charset="0"/>
                          <a:cs typeface="Times New Roman" panose="02020603050405020304" pitchFamily="18" charset="0"/>
                        </a:rPr>
                        <a:t>Д/д</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800" dirty="0">
                          <a:effectLst/>
                          <a:latin typeface="Times New Roman" panose="02020603050405020304" pitchFamily="18" charset="0"/>
                          <a:cs typeface="Times New Roman" panose="02020603050405020304" pitchFamily="18" charset="0"/>
                        </a:rPr>
                        <a:t>Үзүүлэлт</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800" dirty="0">
                          <a:effectLst/>
                          <a:latin typeface="Times New Roman" panose="02020603050405020304" pitchFamily="18" charset="0"/>
                          <a:cs typeface="Times New Roman" panose="02020603050405020304" pitchFamily="18" charset="0"/>
                        </a:rPr>
                        <a:t>Хэмжээ</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9183068"/>
                  </a:ext>
                </a:extLst>
              </a:tr>
              <a:tr h="170815">
                <a:tc>
                  <a:txBody>
                    <a:bodyPr/>
                    <a:lstStyle/>
                    <a:p>
                      <a:pPr algn="ctr">
                        <a:lnSpc>
                          <a:spcPct val="107000"/>
                        </a:lnSpc>
                        <a:spcAft>
                          <a:spcPts val="0"/>
                        </a:spcAft>
                      </a:pPr>
                      <a:r>
                        <a:rPr lang="mn-MN" sz="1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b="1" dirty="0">
                          <a:effectLst/>
                          <a:latin typeface="Times New Roman" panose="02020603050405020304" pitchFamily="18" charset="0"/>
                          <a:cs typeface="Times New Roman" panose="02020603050405020304" pitchFamily="18" charset="0"/>
                        </a:rPr>
                        <a:t>Станцын үндсэн тоног төхөөрөмжийн иж бүрдэлийн үнэ</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1" i="0" u="none" strike="noStrike" dirty="0">
                          <a:solidFill>
                            <a:schemeClr val="tx1"/>
                          </a:solidFill>
                          <a:effectLst/>
                          <a:latin typeface="Times New Roman" panose="02020603050405020304" pitchFamily="18" charset="0"/>
                          <a:cs typeface="Times New Roman" panose="02020603050405020304" pitchFamily="18" charset="0"/>
                        </a:rPr>
                        <a:t>41889.43</a:t>
                      </a:r>
                    </a:p>
                  </a:txBody>
                  <a:tcPr marL="7620" marR="7620" marT="7620" marB="0" anchor="b"/>
                </a:tc>
                <a:extLst>
                  <a:ext uri="{0D108BD9-81ED-4DB2-BD59-A6C34878D82A}">
                    <a16:rowId xmlns:a16="http://schemas.microsoft.com/office/drawing/2014/main" val="3631464745"/>
                  </a:ext>
                </a:extLst>
              </a:tr>
              <a:tr h="170815">
                <a:tc>
                  <a:txBody>
                    <a:bodyPr/>
                    <a:lstStyle/>
                    <a:p>
                      <a:pPr algn="ctr">
                        <a:lnSpc>
                          <a:spcPct val="107000"/>
                        </a:lnSpc>
                        <a:spcAft>
                          <a:spcPts val="0"/>
                        </a:spcAft>
                      </a:pPr>
                      <a:r>
                        <a:rPr lang="mn-MN" sz="1800">
                          <a:effectLst/>
                          <a:latin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a:effectLst/>
                          <a:latin typeface="Times New Roman" panose="02020603050405020304" pitchFamily="18" charset="0"/>
                          <a:cs typeface="Times New Roman" panose="02020603050405020304" pitchFamily="18" charset="0"/>
                        </a:rPr>
                        <a:t>Барилгын ажил</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chemeClr val="tx1"/>
                          </a:solidFill>
                          <a:effectLst/>
                          <a:latin typeface="Times New Roman" panose="02020603050405020304" pitchFamily="18" charset="0"/>
                          <a:cs typeface="Times New Roman" panose="02020603050405020304" pitchFamily="18" charset="0"/>
                        </a:rPr>
                        <a:t>2970</a:t>
                      </a:r>
                    </a:p>
                  </a:txBody>
                  <a:tcPr marL="7620" marR="7620" marT="7620" marB="0" anchor="b"/>
                </a:tc>
                <a:extLst>
                  <a:ext uri="{0D108BD9-81ED-4DB2-BD59-A6C34878D82A}">
                    <a16:rowId xmlns:a16="http://schemas.microsoft.com/office/drawing/2014/main" val="1011836925"/>
                  </a:ext>
                </a:extLst>
              </a:tr>
              <a:tr h="172085">
                <a:tc>
                  <a:txBody>
                    <a:bodyPr/>
                    <a:lstStyle/>
                    <a:p>
                      <a:pPr algn="ctr">
                        <a:lnSpc>
                          <a:spcPct val="107000"/>
                        </a:lnSpc>
                        <a:spcAft>
                          <a:spcPts val="0"/>
                        </a:spcAft>
                      </a:pPr>
                      <a:r>
                        <a:rPr lang="mn-MN" sz="1800" dirty="0">
                          <a:effectLst/>
                          <a:latin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dirty="0">
                          <a:effectLst/>
                          <a:latin typeface="Times New Roman" panose="02020603050405020304" pitchFamily="18" charset="0"/>
                          <a:cs typeface="Times New Roman" panose="02020603050405020304" pitchFamily="18" charset="0"/>
                        </a:rPr>
                        <a:t>Түлш дамжуулах систем</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chemeClr val="tx1"/>
                          </a:solidFill>
                          <a:effectLst/>
                          <a:latin typeface="Times New Roman" panose="02020603050405020304" pitchFamily="18" charset="0"/>
                          <a:cs typeface="Times New Roman" panose="02020603050405020304" pitchFamily="18" charset="0"/>
                        </a:rPr>
                        <a:t>179.30</a:t>
                      </a:r>
                    </a:p>
                  </a:txBody>
                  <a:tcPr marL="7620" marR="7620" marT="7620" marB="0" anchor="b"/>
                </a:tc>
                <a:extLst>
                  <a:ext uri="{0D108BD9-81ED-4DB2-BD59-A6C34878D82A}">
                    <a16:rowId xmlns:a16="http://schemas.microsoft.com/office/drawing/2014/main" val="2282885348"/>
                  </a:ext>
                </a:extLst>
              </a:tr>
              <a:tr h="172085">
                <a:tc>
                  <a:txBody>
                    <a:bodyPr/>
                    <a:lstStyle/>
                    <a:p>
                      <a:pPr algn="ctr">
                        <a:lnSpc>
                          <a:spcPct val="107000"/>
                        </a:lnSpc>
                        <a:spcAft>
                          <a:spcPts val="0"/>
                        </a:spcAft>
                      </a:pPr>
                      <a:r>
                        <a:rPr lang="mn-MN" sz="1800" dirty="0">
                          <a:effectLst/>
                          <a:latin typeface="Times New Roman" panose="02020603050405020304" pitchFamily="18" charset="0"/>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mn-MN" sz="1800" dirty="0">
                          <a:effectLst/>
                          <a:latin typeface="Times New Roman" panose="02020603050405020304" pitchFamily="18" charset="0"/>
                          <a:ea typeface="Calibri" panose="020F0502020204030204" pitchFamily="34" charset="0"/>
                          <a:cs typeface="Times New Roman" panose="02020603050405020304" pitchFamily="18" charset="0"/>
                        </a:rPr>
                        <a:t>Үнсэн сан байгуулах</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chemeClr val="tx1"/>
                          </a:solidFill>
                          <a:effectLst/>
                          <a:latin typeface="Times New Roman" panose="02020603050405020304" pitchFamily="18" charset="0"/>
                          <a:cs typeface="Times New Roman" panose="02020603050405020304" pitchFamily="18" charset="0"/>
                        </a:rPr>
                        <a:t>6000.00</a:t>
                      </a:r>
                    </a:p>
                  </a:txBody>
                  <a:tcPr marL="7620" marR="7620" marT="7620" marB="0" anchor="b"/>
                </a:tc>
                <a:extLst>
                  <a:ext uri="{0D108BD9-81ED-4DB2-BD59-A6C34878D82A}">
                    <a16:rowId xmlns:a16="http://schemas.microsoft.com/office/drawing/2014/main" val="907251096"/>
                  </a:ext>
                </a:extLst>
              </a:tr>
              <a:tr h="172085">
                <a:tc>
                  <a:txBody>
                    <a:bodyPr/>
                    <a:lstStyle/>
                    <a:p>
                      <a:pPr algn="ctr">
                        <a:lnSpc>
                          <a:spcPct val="107000"/>
                        </a:lnSpc>
                        <a:spcAft>
                          <a:spcPts val="0"/>
                        </a:spcAft>
                      </a:pPr>
                      <a:r>
                        <a:rPr lang="mn-MN" sz="1800" dirty="0">
                          <a:effectLst/>
                          <a:latin typeface="Times New Roman" panose="02020603050405020304" pitchFamily="18" charset="0"/>
                          <a:cs typeface="Times New Roman" panose="02020603050405020304" pitchFamily="18" charset="0"/>
                        </a:rPr>
                        <a:t>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dirty="0">
                          <a:effectLst/>
                          <a:latin typeface="Times New Roman" panose="02020603050405020304" pitchFamily="18" charset="0"/>
                          <a:ea typeface="Calibri" panose="020F0502020204030204" pitchFamily="34" charset="0"/>
                          <a:cs typeface="Times New Roman" panose="02020603050405020304" pitchFamily="18" charset="0"/>
                        </a:rPr>
                        <a:t>Цахилгааны дэд станцын өргөтгөл</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dirty="0">
                          <a:solidFill>
                            <a:schemeClr val="tx1"/>
                          </a:solidFill>
                          <a:effectLst/>
                          <a:latin typeface="Times New Roman" panose="02020603050405020304" pitchFamily="18" charset="0"/>
                          <a:cs typeface="Times New Roman" panose="02020603050405020304" pitchFamily="18" charset="0"/>
                        </a:rPr>
                        <a:t>880.00</a:t>
                      </a:r>
                    </a:p>
                  </a:txBody>
                  <a:tcPr marL="7620" marR="7620" marT="7620" marB="0" anchor="b"/>
                </a:tc>
                <a:extLst>
                  <a:ext uri="{0D108BD9-81ED-4DB2-BD59-A6C34878D82A}">
                    <a16:rowId xmlns:a16="http://schemas.microsoft.com/office/drawing/2014/main" val="1183157206"/>
                  </a:ext>
                </a:extLst>
              </a:tr>
              <a:tr h="170815">
                <a:tc>
                  <a:txBody>
                    <a:bodyPr/>
                    <a:lstStyle/>
                    <a:p>
                      <a:pPr algn="ctr">
                        <a:lnSpc>
                          <a:spcPct val="107000"/>
                        </a:lnSpc>
                        <a:spcAft>
                          <a:spcPts val="0"/>
                        </a:spcAft>
                      </a:pPr>
                      <a:r>
                        <a:rPr lang="mn-MN" sz="1800" dirty="0">
                          <a:effectLst/>
                          <a:latin typeface="Times New Roman" panose="02020603050405020304" pitchFamily="18" charset="0"/>
                          <a:ea typeface="+mn-ea"/>
                          <a:cs typeface="Times New Roman" panose="02020603050405020304" pitchFamily="18" charset="0"/>
                        </a:rPr>
                        <a:t>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dirty="0">
                          <a:effectLst/>
                          <a:latin typeface="Times New Roman" panose="02020603050405020304" pitchFamily="18" charset="0"/>
                          <a:cs typeface="Times New Roman" panose="02020603050405020304" pitchFamily="18" charset="0"/>
                        </a:rPr>
                        <a:t>Угсарч суурилуулах зардал</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chemeClr val="tx1"/>
                          </a:solidFill>
                          <a:effectLst/>
                          <a:latin typeface="Times New Roman" panose="02020603050405020304" pitchFamily="18" charset="0"/>
                          <a:cs typeface="Times New Roman" panose="02020603050405020304" pitchFamily="18" charset="0"/>
                        </a:rPr>
                        <a:t>14724.06</a:t>
                      </a:r>
                    </a:p>
                  </a:txBody>
                  <a:tcPr marL="7620" marR="7620" marT="7620" marB="0" anchor="b"/>
                </a:tc>
                <a:extLst>
                  <a:ext uri="{0D108BD9-81ED-4DB2-BD59-A6C34878D82A}">
                    <a16:rowId xmlns:a16="http://schemas.microsoft.com/office/drawing/2014/main" val="1099142498"/>
                  </a:ext>
                </a:extLst>
              </a:tr>
              <a:tr h="170815">
                <a:tc>
                  <a:txBody>
                    <a:bodyPr/>
                    <a:lstStyle/>
                    <a:p>
                      <a:pPr algn="ctr">
                        <a:lnSpc>
                          <a:spcPct val="107000"/>
                        </a:lnSpc>
                        <a:spcAft>
                          <a:spcPts val="0"/>
                        </a:spcAft>
                      </a:pPr>
                      <a:r>
                        <a:rPr lang="en-US" sz="1800" dirty="0">
                          <a:effectLst/>
                          <a:latin typeface="Times New Roman" panose="02020603050405020304" pitchFamily="18" charset="0"/>
                          <a:ea typeface="+mn-ea"/>
                          <a:cs typeface="Times New Roman" panose="02020603050405020304" pitchFamily="18" charset="0"/>
                        </a:rPr>
                        <a:t>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800" b="1" cap="all">
                          <a:effectLst/>
                          <a:latin typeface="Times New Roman" panose="02020603050405020304" pitchFamily="18" charset="0"/>
                          <a:cs typeface="Times New Roman" panose="02020603050405020304" pitchFamily="18" charset="0"/>
                        </a:rPr>
                        <a:t>Нийт хөрөнгө оруулалтын зардал</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fontAlgn="b"/>
                      <a:r>
                        <a:rPr lang="en-US" sz="1800" b="1" i="0" u="none" strike="noStrike" dirty="0">
                          <a:solidFill>
                            <a:schemeClr val="tx1"/>
                          </a:solidFill>
                          <a:effectLst/>
                          <a:latin typeface="Times New Roman" panose="02020603050405020304" pitchFamily="18" charset="0"/>
                          <a:cs typeface="Times New Roman" panose="02020603050405020304" pitchFamily="18" charset="0"/>
                        </a:rPr>
                        <a:t>66642.79</a:t>
                      </a:r>
                    </a:p>
                  </a:txBody>
                  <a:tcPr marL="7620" marR="7620" marT="7620" marB="0" anchor="b"/>
                </a:tc>
                <a:extLst>
                  <a:ext uri="{0D108BD9-81ED-4DB2-BD59-A6C34878D82A}">
                    <a16:rowId xmlns:a16="http://schemas.microsoft.com/office/drawing/2014/main" val="1303723315"/>
                  </a:ext>
                </a:extLst>
              </a:tr>
            </a:tbl>
          </a:graphicData>
        </a:graphic>
      </p:graphicFrame>
      <p:sp>
        <p:nvSpPr>
          <p:cNvPr id="8" name="Rectangle 7"/>
          <p:cNvSpPr/>
          <p:nvPr/>
        </p:nvSpPr>
        <p:spPr>
          <a:xfrm>
            <a:off x="4268965" y="4281136"/>
            <a:ext cx="3274358" cy="369332"/>
          </a:xfrm>
          <a:prstGeom prst="rect">
            <a:avLst/>
          </a:prstGeom>
        </p:spPr>
        <p:txBody>
          <a:bodyPr wrap="none">
            <a:spAutoFit/>
          </a:bodyPr>
          <a:lstStyle/>
          <a:p>
            <a:pPr algn="ctr">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Тооцоонд ашигласан өгөгдлүүд</a:t>
            </a:r>
            <a:endParaRPr lang="en-US" sz="1200" i="1" dirty="0">
              <a:effectLst/>
              <a:latin typeface="Arial" panose="020B0604020202020204" pitchFamily="34" charset="0"/>
              <a:ea typeface="Calibri" panose="020F0502020204030204" pitchFamily="34" charset="0"/>
              <a:cs typeface="Mongolian Baiti" panose="03000500000000000000" pitchFamily="66" charset="0"/>
            </a:endParaRPr>
          </a:p>
        </p:txBody>
      </p:sp>
      <p:graphicFrame>
        <p:nvGraphicFramePr>
          <p:cNvPr id="9" name="Table 8"/>
          <p:cNvGraphicFramePr>
            <a:graphicFrameLocks noGrp="1"/>
          </p:cNvGraphicFramePr>
          <p:nvPr>
            <p:extLst>
              <p:ext uri="{D42A27DB-BD31-4B8C-83A1-F6EECF244321}">
                <p14:modId xmlns:p14="http://schemas.microsoft.com/office/powerpoint/2010/main" val="765038482"/>
              </p:ext>
            </p:extLst>
          </p:nvPr>
        </p:nvGraphicFramePr>
        <p:xfrm>
          <a:off x="1639374" y="4723083"/>
          <a:ext cx="8533541" cy="1459992"/>
        </p:xfrm>
        <a:graphic>
          <a:graphicData uri="http://schemas.openxmlformats.org/drawingml/2006/table">
            <a:tbl>
              <a:tblPr firstRow="1" firstCol="1" bandRow="1">
                <a:tableStyleId>{5C22544A-7EE6-4342-B048-85BDC9FD1C3A}</a:tableStyleId>
              </a:tblPr>
              <a:tblGrid>
                <a:gridCol w="648919">
                  <a:extLst>
                    <a:ext uri="{9D8B030D-6E8A-4147-A177-3AD203B41FA5}">
                      <a16:colId xmlns:a16="http://schemas.microsoft.com/office/drawing/2014/main" val="2384747974"/>
                    </a:ext>
                  </a:extLst>
                </a:gridCol>
                <a:gridCol w="4709592">
                  <a:extLst>
                    <a:ext uri="{9D8B030D-6E8A-4147-A177-3AD203B41FA5}">
                      <a16:colId xmlns:a16="http://schemas.microsoft.com/office/drawing/2014/main" val="3342656254"/>
                    </a:ext>
                  </a:extLst>
                </a:gridCol>
                <a:gridCol w="1775442">
                  <a:extLst>
                    <a:ext uri="{9D8B030D-6E8A-4147-A177-3AD203B41FA5}">
                      <a16:colId xmlns:a16="http://schemas.microsoft.com/office/drawing/2014/main" val="836995733"/>
                    </a:ext>
                  </a:extLst>
                </a:gridCol>
                <a:gridCol w="1399588">
                  <a:extLst>
                    <a:ext uri="{9D8B030D-6E8A-4147-A177-3AD203B41FA5}">
                      <a16:colId xmlns:a16="http://schemas.microsoft.com/office/drawing/2014/main" val="1249911835"/>
                    </a:ext>
                  </a:extLst>
                </a:gridCol>
              </a:tblGrid>
              <a:tr h="176530">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Д/д</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Үзүүлэлт</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Хэмжих нэгж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Утга</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2943531"/>
                  </a:ext>
                </a:extLst>
              </a:tr>
              <a:tr h="1701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Станцын ашиглалтын хугацаа</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жил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81372913"/>
                  </a:ext>
                </a:extLst>
              </a:tr>
              <a:tr h="1701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600" dirty="0">
                          <a:effectLst/>
                          <a:latin typeface="Times New Roman" panose="02020603050405020304" pitchFamily="18" charset="0"/>
                          <a:cs typeface="Times New Roman" panose="02020603050405020304" pitchFamily="18" charset="0"/>
                        </a:rPr>
                        <a:t>Шинээр</a:t>
                      </a:r>
                      <a:r>
                        <a:rPr lang="mn-MN" sz="1600" baseline="0" dirty="0">
                          <a:effectLst/>
                          <a:latin typeface="Times New Roman" panose="02020603050405020304" pitchFamily="18" charset="0"/>
                          <a:cs typeface="Times New Roman" panose="02020603050405020304" pitchFamily="18" charset="0"/>
                        </a:rPr>
                        <a:t> нэмэгдэх а</a:t>
                      </a:r>
                      <a:r>
                        <a:rPr lang="mn-MN" sz="1600" dirty="0">
                          <a:effectLst/>
                          <a:latin typeface="Times New Roman" panose="02020603050405020304" pitchFamily="18" charset="0"/>
                          <a:cs typeface="Times New Roman" panose="02020603050405020304" pitchFamily="18" charset="0"/>
                        </a:rPr>
                        <a:t>жилчдын тоо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хүн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600" dirty="0">
                          <a:effectLst/>
                          <a:latin typeface="Times New Roman" panose="02020603050405020304" pitchFamily="18" charset="0"/>
                          <a:cs typeface="Times New Roman" panose="02020603050405020304" pitchFamily="18" charset="0"/>
                        </a:rPr>
                        <a:t>30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03395633"/>
                  </a:ext>
                </a:extLst>
              </a:tr>
              <a:tr h="1701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600" dirty="0">
                          <a:effectLst/>
                          <a:latin typeface="Times New Roman" panose="02020603050405020304" pitchFamily="18" charset="0"/>
                          <a:cs typeface="Times New Roman" panose="02020603050405020304" pitchFamily="18" charset="0"/>
                        </a:rPr>
                        <a:t>Цалин (Амгалан ДС-ын дундаж цалин)</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мянган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1650.00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64428458"/>
                  </a:ext>
                </a:extLst>
              </a:tr>
              <a:tr h="170180">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600" dirty="0">
                          <a:effectLst/>
                          <a:latin typeface="Times New Roman" panose="02020603050405020304" pitchFamily="18" charset="0"/>
                          <a:cs typeface="Times New Roman" panose="02020603050405020304" pitchFamily="18" charset="0"/>
                        </a:rPr>
                        <a:t>Нийгмийн даатгалын шимтгэл</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26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4776236"/>
                  </a:ext>
                </a:extLst>
              </a:tr>
              <a:tr h="1701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Нүүрсний дундаж үнэ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dirty="0">
                          <a:effectLst/>
                          <a:latin typeface="Times New Roman" panose="02020603050405020304" pitchFamily="18" charset="0"/>
                          <a:cs typeface="Times New Roman" panose="02020603050405020304" pitchFamily="18" charset="0"/>
                        </a:rPr>
                        <a:t>36891.25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0022191"/>
                  </a:ext>
                </a:extLst>
              </a:tr>
            </a:tbl>
          </a:graphicData>
        </a:graphic>
      </p:graphicFrame>
    </p:spTree>
    <p:extLst>
      <p:ext uri="{BB962C8B-B14F-4D97-AF65-F5344CB8AC3E}">
        <p14:creationId xmlns:p14="http://schemas.microsoft.com/office/powerpoint/2010/main" val="1393763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6" name="Rectangle 5"/>
          <p:cNvSpPr/>
          <p:nvPr/>
        </p:nvSpPr>
        <p:spPr>
          <a:xfrm>
            <a:off x="3831264" y="1062365"/>
            <a:ext cx="4792338" cy="388696"/>
          </a:xfrm>
          <a:prstGeom prst="rect">
            <a:avLst/>
          </a:prstGeom>
        </p:spPr>
        <p:txBody>
          <a:bodyPr wrap="none">
            <a:spAutoFit/>
          </a:bodyPr>
          <a:lstStyle/>
          <a:p>
            <a:pPr algn="ctr">
              <a:lnSpc>
                <a:spcPct val="107000"/>
              </a:lnSpc>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Дулаан ү</a:t>
            </a:r>
            <a:r>
              <a:rPr lang="en-US" dirty="0" err="1">
                <a:latin typeface="Times New Roman" panose="02020603050405020304" pitchFamily="18" charset="0"/>
                <a:ea typeface="Calibri" panose="020F0502020204030204" pitchFamily="34" charset="0"/>
                <a:cs typeface="Mongolian Baiti" panose="03000500000000000000" pitchFamily="66" charset="0"/>
              </a:rPr>
              <a:t>йлдвэрлэ</a:t>
            </a:r>
            <a:r>
              <a:rPr lang="mn-MN" dirty="0">
                <a:latin typeface="Times New Roman" panose="02020603050405020304" pitchFamily="18" charset="0"/>
                <a:ea typeface="Calibri" panose="020F0502020204030204" pitchFamily="34" charset="0"/>
                <a:cs typeface="Mongolian Baiti" panose="03000500000000000000" pitchFamily="66" charset="0"/>
              </a:rPr>
              <a:t>х</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зардлын</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тооцоо</a:t>
            </a:r>
            <a:r>
              <a:rPr lang="mn-MN" dirty="0">
                <a:latin typeface="Times New Roman" panose="02020603050405020304" pitchFamily="18" charset="0"/>
                <a:ea typeface="Calibri" panose="020F0502020204030204" pitchFamily="34" charset="0"/>
                <a:cs typeface="Mongolian Baiti" panose="03000500000000000000" pitchFamily="66" charset="0"/>
              </a:rPr>
              <a:t> </a:t>
            </a:r>
            <a:r>
              <a:rPr lang="en-US" dirty="0">
                <a:latin typeface="Times New Roman" panose="02020603050405020304" pitchFamily="18" charset="0"/>
                <a:ea typeface="Calibri" panose="020F0502020204030204" pitchFamily="34" charset="0"/>
                <a:cs typeface="Mongolian Baiti" panose="03000500000000000000" pitchFamily="66" charset="0"/>
              </a:rPr>
              <a:t>(</a:t>
            </a:r>
            <a:r>
              <a:rPr lang="mn-MN" dirty="0">
                <a:latin typeface="Times New Roman" panose="02020603050405020304" pitchFamily="18" charset="0"/>
                <a:ea typeface="Calibri" panose="020F0502020204030204" pitchFamily="34" charset="0"/>
                <a:cs typeface="Mongolian Baiti" panose="03000500000000000000" pitchFamily="66" charset="0"/>
              </a:rPr>
              <a:t>Багануур</a:t>
            </a:r>
            <a:r>
              <a:rPr lang="en-US" dirty="0">
                <a:latin typeface="Times New Roman" panose="02020603050405020304" pitchFamily="18" charset="0"/>
                <a:ea typeface="Calibri" panose="020F0502020204030204" pitchFamily="34" charset="0"/>
                <a:cs typeface="Mongolian Baiti" panose="03000500000000000000" pitchFamily="66" charset="0"/>
              </a:rPr>
              <a:t>)</a:t>
            </a:r>
            <a:endParaRPr lang="en-US" dirty="0">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7" name="Table 6"/>
          <p:cNvGraphicFramePr>
            <a:graphicFrameLocks noGrp="1"/>
          </p:cNvGraphicFramePr>
          <p:nvPr/>
        </p:nvGraphicFramePr>
        <p:xfrm>
          <a:off x="856773" y="1516445"/>
          <a:ext cx="10497132" cy="4268026"/>
        </p:xfrm>
        <a:graphic>
          <a:graphicData uri="http://schemas.openxmlformats.org/drawingml/2006/table">
            <a:tbl>
              <a:tblPr firstRow="1" firstCol="1" bandRow="1">
                <a:tableStyleId>{5C22544A-7EE6-4342-B048-85BDC9FD1C3A}</a:tableStyleId>
              </a:tblPr>
              <a:tblGrid>
                <a:gridCol w="787942">
                  <a:extLst>
                    <a:ext uri="{9D8B030D-6E8A-4147-A177-3AD203B41FA5}">
                      <a16:colId xmlns:a16="http://schemas.microsoft.com/office/drawing/2014/main" val="116673403"/>
                    </a:ext>
                  </a:extLst>
                </a:gridCol>
                <a:gridCol w="3316391">
                  <a:extLst>
                    <a:ext uri="{9D8B030D-6E8A-4147-A177-3AD203B41FA5}">
                      <a16:colId xmlns:a16="http://schemas.microsoft.com/office/drawing/2014/main" val="1908054505"/>
                    </a:ext>
                  </a:extLst>
                </a:gridCol>
                <a:gridCol w="1118681">
                  <a:extLst>
                    <a:ext uri="{9D8B030D-6E8A-4147-A177-3AD203B41FA5}">
                      <a16:colId xmlns:a16="http://schemas.microsoft.com/office/drawing/2014/main" val="44787187"/>
                    </a:ext>
                  </a:extLst>
                </a:gridCol>
                <a:gridCol w="1760707">
                  <a:extLst>
                    <a:ext uri="{9D8B030D-6E8A-4147-A177-3AD203B41FA5}">
                      <a16:colId xmlns:a16="http://schemas.microsoft.com/office/drawing/2014/main" val="1279881809"/>
                    </a:ext>
                  </a:extLst>
                </a:gridCol>
                <a:gridCol w="1420238">
                  <a:extLst>
                    <a:ext uri="{9D8B030D-6E8A-4147-A177-3AD203B41FA5}">
                      <a16:colId xmlns:a16="http://schemas.microsoft.com/office/drawing/2014/main" val="77606705"/>
                    </a:ext>
                  </a:extLst>
                </a:gridCol>
                <a:gridCol w="2093173">
                  <a:extLst>
                    <a:ext uri="{9D8B030D-6E8A-4147-A177-3AD203B41FA5}">
                      <a16:colId xmlns:a16="http://schemas.microsoft.com/office/drawing/2014/main" val="658141166"/>
                    </a:ext>
                  </a:extLst>
                </a:gridCol>
              </a:tblGrid>
              <a:tr h="153670">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Д/д</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Үзүүлэлт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Хэмжих нэгж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Шинээр өргөтгөх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Одоо байгаа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Өргөтгөсний дараах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1797896"/>
                  </a:ext>
                </a:extLst>
              </a:tr>
              <a:tr h="1536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116МВт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348МВт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464МВт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8309060"/>
                  </a:ext>
                </a:extLst>
              </a:tr>
              <a:tr h="19367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Түгээх дулаан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390440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726200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ctr"/>
                </a:tc>
                <a:extLst>
                  <a:ext uri="{0D108BD9-81ED-4DB2-BD59-A6C34878D82A}">
                    <a16:rowId xmlns:a16="http://schemas.microsoft.com/office/drawing/2014/main" val="788362085"/>
                  </a:ext>
                </a:extLst>
              </a:tr>
              <a:tr h="18224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Зарцуулах түлшний хэмжээ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тн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164571.16</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223000.00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387571.16</a:t>
                      </a:r>
                    </a:p>
                  </a:txBody>
                  <a:tcPr marL="7620" marR="7620" marT="7620" marB="0" anchor="ctr"/>
                </a:tc>
                <a:extLst>
                  <a:ext uri="{0D108BD9-81ED-4DB2-BD59-A6C34878D82A}">
                    <a16:rowId xmlns:a16="http://schemas.microsoft.com/office/drawing/2014/main" val="72987064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үнэ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37637.60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36891.25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37637.60</a:t>
                      </a:r>
                    </a:p>
                  </a:txBody>
                  <a:tcPr marL="7620" marR="7620" marT="7620" marB="0" anchor="b"/>
                </a:tc>
                <a:extLst>
                  <a:ext uri="{0D108BD9-81ED-4DB2-BD59-A6C34878D82A}">
                    <a16:rowId xmlns:a16="http://schemas.microsoft.com/office/drawing/2014/main" val="2540581115"/>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6194.06</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9747.00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15941.06</a:t>
                      </a:r>
                    </a:p>
                  </a:txBody>
                  <a:tcPr marL="7620" marR="7620" marT="7620" marB="0" anchor="b"/>
                </a:tc>
                <a:extLst>
                  <a:ext uri="{0D108BD9-81ED-4DB2-BD59-A6C34878D82A}">
                    <a16:rowId xmlns:a16="http://schemas.microsoft.com/office/drawing/2014/main" val="1986803957"/>
                  </a:ext>
                </a:extLst>
              </a:tr>
              <a:tr h="19939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594.00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3682.80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4276.80</a:t>
                      </a:r>
                    </a:p>
                  </a:txBody>
                  <a:tcPr marL="7620" marR="7620" marT="7620" marB="0" anchor="b"/>
                </a:tc>
                <a:extLst>
                  <a:ext uri="{0D108BD9-81ED-4DB2-BD59-A6C34878D82A}">
                    <a16:rowId xmlns:a16="http://schemas.microsoft.com/office/drawing/2014/main" val="2603765972"/>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НДШ</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154.44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957.53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1111.97</a:t>
                      </a:r>
                    </a:p>
                  </a:txBody>
                  <a:tcPr marL="7620" marR="7620" marT="7620" marB="0" anchor="b"/>
                </a:tc>
                <a:extLst>
                  <a:ext uri="{0D108BD9-81ED-4DB2-BD59-A6C34878D82A}">
                    <a16:rowId xmlns:a16="http://schemas.microsoft.com/office/drawing/2014/main" val="1898878040"/>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748.44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4640.33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5388.77</a:t>
                      </a:r>
                    </a:p>
                  </a:txBody>
                  <a:tcPr marL="7620" marR="7620" marT="7620" marB="0" anchor="b"/>
                </a:tc>
                <a:extLst>
                  <a:ext uri="{0D108BD9-81ED-4DB2-BD59-A6C34878D82A}">
                    <a16:rowId xmlns:a16="http://schemas.microsoft.com/office/drawing/2014/main" val="3437367003"/>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Элэгдлийн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2665.71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7400.44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10066.15</a:t>
                      </a:r>
                    </a:p>
                  </a:txBody>
                  <a:tcPr marL="7620" marR="7620" marT="7620" marB="0" anchor="b"/>
                </a:tc>
                <a:extLst>
                  <a:ext uri="{0D108BD9-81ED-4DB2-BD59-A6C34878D82A}">
                    <a16:rowId xmlns:a16="http://schemas.microsoft.com/office/drawing/2014/main" val="469784226"/>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Цахилгааны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1493.28</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4479.83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5973.11</a:t>
                      </a:r>
                    </a:p>
                  </a:txBody>
                  <a:tcPr marL="7620" marR="7620" marT="7620" marB="0" anchor="b"/>
                </a:tc>
                <a:extLst>
                  <a:ext uri="{0D108BD9-81ED-4DB2-BD59-A6C34878D82A}">
                    <a16:rowId xmlns:a16="http://schemas.microsoft.com/office/drawing/2014/main" val="3932898884"/>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Дизель 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23.51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70.54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94.05</a:t>
                      </a:r>
                    </a:p>
                  </a:txBody>
                  <a:tcPr marL="7620" marR="7620" marT="7620" marB="0" anchor="b"/>
                </a:tc>
                <a:extLst>
                  <a:ext uri="{0D108BD9-81ED-4DB2-BD59-A6C34878D82A}">
                    <a16:rowId xmlns:a16="http://schemas.microsoft.com/office/drawing/2014/main" val="3656826582"/>
                  </a:ext>
                </a:extLst>
              </a:tr>
              <a:tr h="1193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Усны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19.12</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57.35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76.47</a:t>
                      </a:r>
                    </a:p>
                  </a:txBody>
                  <a:tcPr marL="7620" marR="7620" marT="7620" marB="0" anchor="b"/>
                </a:tc>
                <a:extLst>
                  <a:ext uri="{0D108BD9-81ED-4DB2-BD59-A6C34878D82A}">
                    <a16:rowId xmlns:a16="http://schemas.microsoft.com/office/drawing/2014/main" val="149994582"/>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Бусад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557.21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1319.77</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1876.98</a:t>
                      </a:r>
                    </a:p>
                  </a:txBody>
                  <a:tcPr marL="7620" marR="7620" marT="7620" marB="0" anchor="b"/>
                </a:tc>
                <a:extLst>
                  <a:ext uri="{0D108BD9-81ED-4DB2-BD59-A6C34878D82A}">
                    <a16:rowId xmlns:a16="http://schemas.microsoft.com/office/drawing/2014/main" val="4028308508"/>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11701.33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27715.26</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39416.58</a:t>
                      </a:r>
                    </a:p>
                  </a:txBody>
                  <a:tcPr marL="7620" marR="7620" marT="7620" marB="0" anchor="b"/>
                </a:tc>
                <a:extLst>
                  <a:ext uri="{0D108BD9-81ED-4DB2-BD59-A6C34878D82A}">
                    <a16:rowId xmlns:a16="http://schemas.microsoft.com/office/drawing/2014/main" val="1419681263"/>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Нэгж дулааны өртөг</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₮/Гкал</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29969.59</a:t>
                      </a:r>
                    </a:p>
                  </a:txBody>
                  <a:tcPr marL="7620" marR="7620" marT="762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38164.77</a:t>
                      </a:r>
                    </a:p>
                  </a:txBody>
                  <a:tcPr marL="7620" marR="7620" marT="7620" marB="0" anchor="b"/>
                </a:tc>
                <a:tc>
                  <a:txBody>
                    <a:bodyPr/>
                    <a:lstStyle/>
                    <a:p>
                      <a:pPr algn="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35299.28</a:t>
                      </a:r>
                    </a:p>
                  </a:txBody>
                  <a:tcPr marL="7620" marR="7620" marT="7620" marB="0" anchor="b"/>
                </a:tc>
                <a:extLst>
                  <a:ext uri="{0D108BD9-81ED-4DB2-BD59-A6C34878D82A}">
                    <a16:rowId xmlns:a16="http://schemas.microsoft.com/office/drawing/2014/main" val="719548491"/>
                  </a:ext>
                </a:extLst>
              </a:tr>
            </a:tbl>
          </a:graphicData>
        </a:graphic>
      </p:graphicFrame>
      <p:sp>
        <p:nvSpPr>
          <p:cNvPr id="8" name="Rectangle 7"/>
          <p:cNvSpPr/>
          <p:nvPr/>
        </p:nvSpPr>
        <p:spPr>
          <a:xfrm>
            <a:off x="293944" y="6017502"/>
            <a:ext cx="11566187" cy="729430"/>
          </a:xfrm>
          <a:prstGeom prst="rect">
            <a:avLst/>
          </a:prstGeom>
        </p:spPr>
        <p:txBody>
          <a:bodyPr wrap="square">
            <a:spAutoFit/>
          </a:bodyPr>
          <a:lstStyle/>
          <a:p>
            <a:pPr indent="171450" algn="just">
              <a:lnSpc>
                <a:spcPct val="115000"/>
              </a:lnSpc>
              <a:spcBef>
                <a:spcPts val="600"/>
              </a:spcBef>
              <a:spcAft>
                <a:spcPts val="0"/>
              </a:spcAft>
            </a:pPr>
            <a:r>
              <a:rPr lang="mn-MN" dirty="0">
                <a:latin typeface="Times New Roman" panose="02020603050405020304" pitchFamily="18" charset="0"/>
                <a:ea typeface="Times New Roman" panose="02020603050405020304" pitchFamily="18" charset="0"/>
              </a:rPr>
              <a:t>Станцыг 116 МВт-аар өргөтгөж Багануурын нүүрс ашиглах үед бүтээгдэхүүний өөрийн өртөг 35299.28 ₮</a:t>
            </a:r>
            <a:r>
              <a:rPr lang="en-US" dirty="0">
                <a:latin typeface="Times New Roman" panose="02020603050405020304" pitchFamily="18" charset="0"/>
                <a:ea typeface="Times New Roman" panose="02020603050405020304" pitchFamily="18" charset="0"/>
              </a:rPr>
              <a:t>/</a:t>
            </a:r>
            <a:r>
              <a:rPr lang="mn-MN" dirty="0">
                <a:latin typeface="Times New Roman" panose="02020603050405020304" pitchFamily="18" charset="0"/>
                <a:ea typeface="Times New Roman" panose="02020603050405020304" pitchFamily="18" charset="0"/>
              </a:rPr>
              <a:t>Гкал болж 2865.</a:t>
            </a:r>
            <a:r>
              <a:rPr lang="en-US" dirty="0">
                <a:latin typeface="Times New Roman" panose="02020603050405020304" pitchFamily="18" charset="0"/>
                <a:ea typeface="Times New Roman" panose="02020603050405020304" pitchFamily="18" charset="0"/>
              </a:rPr>
              <a:t>4</a:t>
            </a:r>
            <a:r>
              <a:rPr lang="mn-MN" dirty="0">
                <a:latin typeface="Times New Roman" panose="02020603050405020304" pitchFamily="18" charset="0"/>
                <a:ea typeface="Times New Roman" panose="02020603050405020304" pitchFamily="18" charset="0"/>
              </a:rPr>
              <a:t>9 ₮</a:t>
            </a:r>
            <a:r>
              <a:rPr lang="en-US" dirty="0">
                <a:latin typeface="Times New Roman" panose="02020603050405020304" pitchFamily="18" charset="0"/>
                <a:ea typeface="Times New Roman" panose="02020603050405020304" pitchFamily="18" charset="0"/>
              </a:rPr>
              <a:t>/</a:t>
            </a:r>
            <a:r>
              <a:rPr lang="mn-MN" dirty="0">
                <a:latin typeface="Times New Roman" panose="02020603050405020304" pitchFamily="18" charset="0"/>
                <a:ea typeface="Times New Roman" panose="02020603050405020304" pitchFamily="18" charset="0"/>
              </a:rPr>
              <a:t>Гкал-аар буурч байна.</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15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Rectangle 4"/>
          <p:cNvSpPr/>
          <p:nvPr/>
        </p:nvSpPr>
        <p:spPr>
          <a:xfrm>
            <a:off x="3828568" y="1062365"/>
            <a:ext cx="4797725" cy="388696"/>
          </a:xfrm>
          <a:prstGeom prst="rect">
            <a:avLst/>
          </a:prstGeom>
        </p:spPr>
        <p:txBody>
          <a:bodyPr wrap="none">
            <a:spAutoFit/>
          </a:bodyPr>
          <a:lstStyle/>
          <a:p>
            <a:pPr algn="ctr">
              <a:lnSpc>
                <a:spcPct val="107000"/>
              </a:lnSpc>
              <a:spcAft>
                <a:spcPts val="0"/>
              </a:spcAft>
            </a:pPr>
            <a:r>
              <a:rPr lang="en-US" dirty="0" err="1">
                <a:latin typeface="Times New Roman" panose="02020603050405020304" pitchFamily="18" charset="0"/>
                <a:ea typeface="Calibri" panose="020F0502020204030204" pitchFamily="34" charset="0"/>
                <a:cs typeface="Mongolian Baiti" panose="03000500000000000000" pitchFamily="66" charset="0"/>
              </a:rPr>
              <a:t>Үйлдвэрлэлийн</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зардлын</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тооцоо</a:t>
            </a:r>
            <a:r>
              <a:rPr lang="mn-MN" dirty="0">
                <a:latin typeface="Times New Roman" panose="02020603050405020304" pitchFamily="18" charset="0"/>
                <a:ea typeface="Calibri" panose="020F0502020204030204" pitchFamily="34" charset="0"/>
                <a:cs typeface="Mongolian Baiti" panose="03000500000000000000" pitchFamily="66" charset="0"/>
              </a:rPr>
              <a:t> </a:t>
            </a:r>
            <a:r>
              <a:rPr lang="en-US" dirty="0">
                <a:latin typeface="Times New Roman" panose="02020603050405020304" pitchFamily="18" charset="0"/>
                <a:ea typeface="Calibri" panose="020F0502020204030204" pitchFamily="34" charset="0"/>
                <a:cs typeface="Mongolian Baiti" panose="03000500000000000000" pitchFamily="66" charset="0"/>
              </a:rPr>
              <a:t>(</a:t>
            </a:r>
            <a:r>
              <a:rPr lang="mn-MN" dirty="0">
                <a:latin typeface="Times New Roman" panose="02020603050405020304" pitchFamily="18" charset="0"/>
                <a:ea typeface="Calibri" panose="020F0502020204030204" pitchFamily="34" charset="0"/>
                <a:cs typeface="Mongolian Baiti" panose="03000500000000000000" pitchFamily="66" charset="0"/>
              </a:rPr>
              <a:t>Шивээ-Овоо</a:t>
            </a:r>
            <a:r>
              <a:rPr lang="en-US" dirty="0">
                <a:latin typeface="Times New Roman" panose="02020603050405020304" pitchFamily="18" charset="0"/>
                <a:ea typeface="Calibri" panose="020F0502020204030204" pitchFamily="34" charset="0"/>
                <a:cs typeface="Mongolian Baiti" panose="03000500000000000000" pitchFamily="66" charset="0"/>
              </a:rPr>
              <a:t>)</a:t>
            </a:r>
            <a:endParaRPr lang="en-US" dirty="0">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6" name="Table 5"/>
          <p:cNvGraphicFramePr>
            <a:graphicFrameLocks noGrp="1"/>
          </p:cNvGraphicFramePr>
          <p:nvPr/>
        </p:nvGraphicFramePr>
        <p:xfrm>
          <a:off x="848820" y="1451061"/>
          <a:ext cx="10396353" cy="4519486"/>
        </p:xfrm>
        <a:graphic>
          <a:graphicData uri="http://schemas.openxmlformats.org/drawingml/2006/table">
            <a:tbl>
              <a:tblPr firstRow="1" firstCol="1" bandRow="1">
                <a:tableStyleId>{5C22544A-7EE6-4342-B048-85BDC9FD1C3A}</a:tableStyleId>
              </a:tblPr>
              <a:tblGrid>
                <a:gridCol w="888514">
                  <a:extLst>
                    <a:ext uri="{9D8B030D-6E8A-4147-A177-3AD203B41FA5}">
                      <a16:colId xmlns:a16="http://schemas.microsoft.com/office/drawing/2014/main" val="3667468179"/>
                    </a:ext>
                  </a:extLst>
                </a:gridCol>
                <a:gridCol w="2922215">
                  <a:extLst>
                    <a:ext uri="{9D8B030D-6E8A-4147-A177-3AD203B41FA5}">
                      <a16:colId xmlns:a16="http://schemas.microsoft.com/office/drawing/2014/main" val="4263342055"/>
                    </a:ext>
                  </a:extLst>
                </a:gridCol>
                <a:gridCol w="1118681">
                  <a:extLst>
                    <a:ext uri="{9D8B030D-6E8A-4147-A177-3AD203B41FA5}">
                      <a16:colId xmlns:a16="http://schemas.microsoft.com/office/drawing/2014/main" val="79433459"/>
                    </a:ext>
                  </a:extLst>
                </a:gridCol>
                <a:gridCol w="1828800">
                  <a:extLst>
                    <a:ext uri="{9D8B030D-6E8A-4147-A177-3AD203B41FA5}">
                      <a16:colId xmlns:a16="http://schemas.microsoft.com/office/drawing/2014/main" val="1621797267"/>
                    </a:ext>
                  </a:extLst>
                </a:gridCol>
                <a:gridCol w="1663430">
                  <a:extLst>
                    <a:ext uri="{9D8B030D-6E8A-4147-A177-3AD203B41FA5}">
                      <a16:colId xmlns:a16="http://schemas.microsoft.com/office/drawing/2014/main" val="1187373707"/>
                    </a:ext>
                  </a:extLst>
                </a:gridCol>
                <a:gridCol w="1974713">
                  <a:extLst>
                    <a:ext uri="{9D8B030D-6E8A-4147-A177-3AD203B41FA5}">
                      <a16:colId xmlns:a16="http://schemas.microsoft.com/office/drawing/2014/main" val="2075416605"/>
                    </a:ext>
                  </a:extLst>
                </a:gridCol>
              </a:tblGrid>
              <a:tr h="153670">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Д/д</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Үзүүлэлт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Хэмжих нэгж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Шинээр өргөтгөх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Одоо байгаа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Өргөтгөсний дараах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5006305"/>
                  </a:ext>
                </a:extLst>
              </a:tr>
              <a:tr h="1536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116МВт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348МВт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464МВт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4968395"/>
                  </a:ext>
                </a:extLst>
              </a:tr>
              <a:tr h="19367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Түгээх дулаан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390440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726200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ctr"/>
                </a:tc>
                <a:extLst>
                  <a:ext uri="{0D108BD9-81ED-4DB2-BD59-A6C34878D82A}">
                    <a16:rowId xmlns:a16="http://schemas.microsoft.com/office/drawing/2014/main" val="3345753792"/>
                  </a:ext>
                </a:extLst>
              </a:tr>
              <a:tr h="18224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Зарцуулах түлшний хэмжээ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тн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197548.47</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223000.00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420548.47</a:t>
                      </a:r>
                    </a:p>
                  </a:txBody>
                  <a:tcPr marL="7620" marR="7620" marT="7620" marB="0" anchor="ctr"/>
                </a:tc>
                <a:extLst>
                  <a:ext uri="{0D108BD9-81ED-4DB2-BD59-A6C34878D82A}">
                    <a16:rowId xmlns:a16="http://schemas.microsoft.com/office/drawing/2014/main" val="3284608275"/>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үнэ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37365.00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36891.25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37365.00</a:t>
                      </a:r>
                    </a:p>
                  </a:txBody>
                  <a:tcPr marL="7620" marR="7620" marT="7620" marB="0" anchor="b"/>
                </a:tc>
                <a:extLst>
                  <a:ext uri="{0D108BD9-81ED-4DB2-BD59-A6C34878D82A}">
                    <a16:rowId xmlns:a16="http://schemas.microsoft.com/office/drawing/2014/main" val="4093656171"/>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7381.40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9747.00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17128.40</a:t>
                      </a:r>
                    </a:p>
                  </a:txBody>
                  <a:tcPr marL="7620" marR="7620" marT="7620" marB="0" anchor="b"/>
                </a:tc>
                <a:extLst>
                  <a:ext uri="{0D108BD9-81ED-4DB2-BD59-A6C34878D82A}">
                    <a16:rowId xmlns:a16="http://schemas.microsoft.com/office/drawing/2014/main" val="2445053215"/>
                  </a:ext>
                </a:extLst>
              </a:tr>
              <a:tr h="19939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594.00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3682.80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4276.80</a:t>
                      </a:r>
                    </a:p>
                  </a:txBody>
                  <a:tcPr marL="7620" marR="7620" marT="7620" marB="0" anchor="b"/>
                </a:tc>
                <a:extLst>
                  <a:ext uri="{0D108BD9-81ED-4DB2-BD59-A6C34878D82A}">
                    <a16:rowId xmlns:a16="http://schemas.microsoft.com/office/drawing/2014/main" val="1834435647"/>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НДШ</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154.44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957.53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1111.97</a:t>
                      </a:r>
                    </a:p>
                  </a:txBody>
                  <a:tcPr marL="7620" marR="7620" marT="7620" marB="0" anchor="b"/>
                </a:tc>
                <a:extLst>
                  <a:ext uri="{0D108BD9-81ED-4DB2-BD59-A6C34878D82A}">
                    <a16:rowId xmlns:a16="http://schemas.microsoft.com/office/drawing/2014/main" val="46873687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748.44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4640.33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5388.77</a:t>
                      </a:r>
                    </a:p>
                  </a:txBody>
                  <a:tcPr marL="7620" marR="7620" marT="7620" marB="0" anchor="b"/>
                </a:tc>
                <a:extLst>
                  <a:ext uri="{0D108BD9-81ED-4DB2-BD59-A6C34878D82A}">
                    <a16:rowId xmlns:a16="http://schemas.microsoft.com/office/drawing/2014/main" val="93416553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Элэгдлийн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2665.71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7400.44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10066.15</a:t>
                      </a:r>
                    </a:p>
                  </a:txBody>
                  <a:tcPr marL="7620" marR="7620" marT="7620" marB="0" anchor="b"/>
                </a:tc>
                <a:extLst>
                  <a:ext uri="{0D108BD9-81ED-4DB2-BD59-A6C34878D82A}">
                    <a16:rowId xmlns:a16="http://schemas.microsoft.com/office/drawing/2014/main" val="2128840347"/>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Цахилгааны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1493.28</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4479.83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5973.11</a:t>
                      </a:r>
                    </a:p>
                  </a:txBody>
                  <a:tcPr marL="7620" marR="7620" marT="7620" marB="0" anchor="b"/>
                </a:tc>
                <a:extLst>
                  <a:ext uri="{0D108BD9-81ED-4DB2-BD59-A6C34878D82A}">
                    <a16:rowId xmlns:a16="http://schemas.microsoft.com/office/drawing/2014/main" val="3883395148"/>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Шохойн чулууны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229.89</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229.89</a:t>
                      </a:r>
                    </a:p>
                  </a:txBody>
                  <a:tcPr marL="7620" marR="7620" marT="7620" marB="0" anchor="b"/>
                </a:tc>
                <a:extLst>
                  <a:ext uri="{0D108BD9-81ED-4DB2-BD59-A6C34878D82A}">
                    <a16:rowId xmlns:a16="http://schemas.microsoft.com/office/drawing/2014/main" val="1592210646"/>
                  </a:ext>
                </a:extLst>
              </a:tr>
              <a:tr h="1193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Дизель 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23.51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70.54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94.05</a:t>
                      </a:r>
                    </a:p>
                  </a:txBody>
                  <a:tcPr marL="7620" marR="7620" marT="7620" marB="0" anchor="b"/>
                </a:tc>
                <a:extLst>
                  <a:ext uri="{0D108BD9-81ED-4DB2-BD59-A6C34878D82A}">
                    <a16:rowId xmlns:a16="http://schemas.microsoft.com/office/drawing/2014/main" val="1549639341"/>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Усны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19.12</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57.35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76.47</a:t>
                      </a:r>
                    </a:p>
                  </a:txBody>
                  <a:tcPr marL="7620" marR="7620" marT="7620" marB="0" anchor="b"/>
                </a:tc>
                <a:extLst>
                  <a:ext uri="{0D108BD9-81ED-4DB2-BD59-A6C34878D82A}">
                    <a16:rowId xmlns:a16="http://schemas.microsoft.com/office/drawing/2014/main" val="3969131744"/>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Бусад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616.57</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1319.77</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1947.84</a:t>
                      </a:r>
                    </a:p>
                  </a:txBody>
                  <a:tcPr marL="7620" marR="7620" marT="7620" marB="0" anchor="b"/>
                </a:tc>
                <a:extLst>
                  <a:ext uri="{0D108BD9-81ED-4DB2-BD59-A6C34878D82A}">
                    <a16:rowId xmlns:a16="http://schemas.microsoft.com/office/drawing/2014/main" val="2452840456"/>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13177.92</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27715.26</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40904.67</a:t>
                      </a:r>
                    </a:p>
                  </a:txBody>
                  <a:tcPr marL="7620" marR="7620" marT="7620" marB="0" anchor="b"/>
                </a:tc>
                <a:extLst>
                  <a:ext uri="{0D108BD9-81ED-4DB2-BD59-A6C34878D82A}">
                    <a16:rowId xmlns:a16="http://schemas.microsoft.com/office/drawing/2014/main" val="1725642250"/>
                  </a:ext>
                </a:extLst>
              </a:tr>
              <a:tr h="154305">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Нэгж дулааны өртөг</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₮/Гкал</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33751.45</a:t>
                      </a:r>
                    </a:p>
                  </a:txBody>
                  <a:tcPr marL="7620" marR="7620" marT="762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38164.77</a:t>
                      </a:r>
                    </a:p>
                  </a:txBody>
                  <a:tcPr marL="7620" marR="7620" marT="7620" marB="0" anchor="b"/>
                </a:tc>
                <a:tc>
                  <a:txBody>
                    <a:bodyPr/>
                    <a:lstStyle/>
                    <a:p>
                      <a:pPr algn="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36631.92</a:t>
                      </a:r>
                    </a:p>
                  </a:txBody>
                  <a:tcPr marL="7620" marR="7620" marT="7620" marB="0" anchor="b"/>
                </a:tc>
                <a:extLst>
                  <a:ext uri="{0D108BD9-81ED-4DB2-BD59-A6C34878D82A}">
                    <a16:rowId xmlns:a16="http://schemas.microsoft.com/office/drawing/2014/main" val="4009577336"/>
                  </a:ext>
                </a:extLst>
              </a:tr>
            </a:tbl>
          </a:graphicData>
        </a:graphic>
      </p:graphicFrame>
      <p:sp>
        <p:nvSpPr>
          <p:cNvPr id="7" name="Rectangle 6"/>
          <p:cNvSpPr/>
          <p:nvPr/>
        </p:nvSpPr>
        <p:spPr>
          <a:xfrm>
            <a:off x="463297" y="6171637"/>
            <a:ext cx="11491997" cy="729430"/>
          </a:xfrm>
          <a:prstGeom prst="rect">
            <a:avLst/>
          </a:prstGeom>
        </p:spPr>
        <p:txBody>
          <a:bodyPr wrap="square">
            <a:spAutoFit/>
          </a:bodyPr>
          <a:lstStyle/>
          <a:p>
            <a:pPr indent="171450" algn="just">
              <a:lnSpc>
                <a:spcPct val="115000"/>
              </a:lnSpc>
              <a:spcBef>
                <a:spcPts val="600"/>
              </a:spcBef>
              <a:spcAft>
                <a:spcPts val="0"/>
              </a:spcAft>
            </a:pPr>
            <a:r>
              <a:rPr lang="mn-MN" dirty="0">
                <a:latin typeface="Times New Roman" panose="02020603050405020304" pitchFamily="18" charset="0"/>
                <a:ea typeface="Times New Roman" panose="02020603050405020304" pitchFamily="18" charset="0"/>
              </a:rPr>
              <a:t>Станцыг 116МВт-аар өргөтгөж Шивээ-Овоогийн нүүрс ашиглах үед бүтээгдэхүүний өөрийн өртөг 3</a:t>
            </a:r>
            <a:r>
              <a:rPr lang="en-US" dirty="0">
                <a:latin typeface="Times New Roman" panose="02020603050405020304" pitchFamily="18" charset="0"/>
                <a:ea typeface="Times New Roman" panose="02020603050405020304" pitchFamily="18" charset="0"/>
              </a:rPr>
              <a:t>663</a:t>
            </a:r>
            <a:r>
              <a:rPr lang="mn-MN" dirty="0">
                <a:latin typeface="Times New Roman" panose="02020603050405020304" pitchFamily="18" charset="0"/>
                <a:ea typeface="Times New Roman" panose="02020603050405020304" pitchFamily="18" charset="0"/>
              </a:rPr>
              <a:t>1.9</a:t>
            </a:r>
            <a:r>
              <a:rPr lang="en-US" dirty="0">
                <a:latin typeface="Times New Roman" panose="02020603050405020304" pitchFamily="18" charset="0"/>
                <a:ea typeface="Times New Roman" panose="02020603050405020304" pitchFamily="18" charset="0"/>
              </a:rPr>
              <a:t>2</a:t>
            </a:r>
            <a:r>
              <a:rPr lang="mn-MN"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mn-MN" dirty="0">
                <a:latin typeface="Times New Roman" panose="02020603050405020304" pitchFamily="18" charset="0"/>
                <a:ea typeface="Times New Roman" panose="02020603050405020304" pitchFamily="18" charset="0"/>
              </a:rPr>
              <a:t>Гкал болж </a:t>
            </a:r>
            <a:r>
              <a:rPr lang="en-US" dirty="0">
                <a:latin typeface="Times New Roman" panose="02020603050405020304" pitchFamily="18" charset="0"/>
                <a:ea typeface="Times New Roman" panose="02020603050405020304" pitchFamily="18" charset="0"/>
              </a:rPr>
              <a:t>1532</a:t>
            </a:r>
            <a:r>
              <a:rPr lang="mn-MN"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85</a:t>
            </a:r>
            <a:r>
              <a:rPr lang="mn-MN"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mn-MN" dirty="0">
                <a:latin typeface="Times New Roman" panose="02020603050405020304" pitchFamily="18" charset="0"/>
                <a:ea typeface="Times New Roman" panose="02020603050405020304" pitchFamily="18" charset="0"/>
              </a:rPr>
              <a:t>Гкал-аар буурч байна.</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494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5" name="Rectangle 4"/>
          <p:cNvSpPr/>
          <p:nvPr/>
        </p:nvSpPr>
        <p:spPr>
          <a:xfrm>
            <a:off x="3851012" y="1062365"/>
            <a:ext cx="4752840" cy="388696"/>
          </a:xfrm>
          <a:prstGeom prst="rect">
            <a:avLst/>
          </a:prstGeom>
        </p:spPr>
        <p:txBody>
          <a:bodyPr wrap="none">
            <a:spAutoFit/>
          </a:bodyPr>
          <a:lstStyle/>
          <a:p>
            <a:pPr algn="ctr">
              <a:lnSpc>
                <a:spcPct val="107000"/>
              </a:lnSpc>
              <a:spcAft>
                <a:spcPts val="0"/>
              </a:spcAft>
            </a:pPr>
            <a:r>
              <a:rPr lang="en-US" dirty="0" err="1">
                <a:latin typeface="Times New Roman" panose="02020603050405020304" pitchFamily="18" charset="0"/>
                <a:ea typeface="Calibri" panose="020F0502020204030204" pitchFamily="34" charset="0"/>
                <a:cs typeface="Mongolian Baiti" panose="03000500000000000000" pitchFamily="66" charset="0"/>
              </a:rPr>
              <a:t>Үйлдвэрлэлийн</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зардлын</a:t>
            </a:r>
            <a:r>
              <a:rPr lang="en-US" dirty="0">
                <a:latin typeface="Times New Roman" panose="02020603050405020304" pitchFamily="18" charset="0"/>
                <a:ea typeface="Calibri" panose="020F0502020204030204" pitchFamily="34" charset="0"/>
                <a:cs typeface="Mongolian Baiti" panose="03000500000000000000" pitchFamily="66" charset="0"/>
              </a:rPr>
              <a:t> </a:t>
            </a:r>
            <a:r>
              <a:rPr lang="en-US" dirty="0" err="1">
                <a:latin typeface="Times New Roman" panose="02020603050405020304" pitchFamily="18" charset="0"/>
                <a:ea typeface="Calibri" panose="020F0502020204030204" pitchFamily="34" charset="0"/>
                <a:cs typeface="Mongolian Baiti" panose="03000500000000000000" pitchFamily="66" charset="0"/>
              </a:rPr>
              <a:t>тооцоо</a:t>
            </a:r>
            <a:r>
              <a:rPr lang="mn-MN" dirty="0">
                <a:latin typeface="Times New Roman" panose="02020603050405020304" pitchFamily="18" charset="0"/>
                <a:ea typeface="Calibri" panose="020F0502020204030204" pitchFamily="34" charset="0"/>
                <a:cs typeface="Mongolian Baiti" panose="03000500000000000000" pitchFamily="66" charset="0"/>
              </a:rPr>
              <a:t> </a:t>
            </a:r>
            <a:r>
              <a:rPr lang="en-US" dirty="0">
                <a:latin typeface="Times New Roman" panose="02020603050405020304" pitchFamily="18" charset="0"/>
                <a:ea typeface="Calibri" panose="020F0502020204030204" pitchFamily="34" charset="0"/>
                <a:cs typeface="Mongolian Baiti" panose="03000500000000000000" pitchFamily="66" charset="0"/>
              </a:rPr>
              <a:t>(</a:t>
            </a:r>
            <a:r>
              <a:rPr lang="mn-MN" dirty="0">
                <a:latin typeface="Times New Roman" panose="02020603050405020304" pitchFamily="18" charset="0"/>
                <a:ea typeface="Calibri" panose="020F0502020204030204" pitchFamily="34" charset="0"/>
                <a:cs typeface="Mongolian Baiti" panose="03000500000000000000" pitchFamily="66" charset="0"/>
              </a:rPr>
              <a:t>Бөөрөлжүүт</a:t>
            </a:r>
            <a:r>
              <a:rPr lang="en-US" dirty="0">
                <a:latin typeface="Times New Roman" panose="02020603050405020304" pitchFamily="18" charset="0"/>
                <a:ea typeface="Calibri" panose="020F0502020204030204" pitchFamily="34" charset="0"/>
                <a:cs typeface="Mongolian Baiti" panose="03000500000000000000" pitchFamily="66" charset="0"/>
              </a:rPr>
              <a:t>)</a:t>
            </a:r>
            <a:endParaRPr lang="en-US" dirty="0">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6" name="Table 5"/>
          <p:cNvGraphicFramePr>
            <a:graphicFrameLocks noGrp="1"/>
          </p:cNvGraphicFramePr>
          <p:nvPr/>
        </p:nvGraphicFramePr>
        <p:xfrm>
          <a:off x="786520" y="1516445"/>
          <a:ext cx="10857488" cy="4519486"/>
        </p:xfrm>
        <a:graphic>
          <a:graphicData uri="http://schemas.openxmlformats.org/drawingml/2006/table">
            <a:tbl>
              <a:tblPr firstRow="1" firstCol="1" bandRow="1">
                <a:tableStyleId>{5C22544A-7EE6-4342-B048-85BDC9FD1C3A}</a:tableStyleId>
              </a:tblPr>
              <a:tblGrid>
                <a:gridCol w="507259">
                  <a:extLst>
                    <a:ext uri="{9D8B030D-6E8A-4147-A177-3AD203B41FA5}">
                      <a16:colId xmlns:a16="http://schemas.microsoft.com/office/drawing/2014/main" val="852766412"/>
                    </a:ext>
                  </a:extLst>
                </a:gridCol>
                <a:gridCol w="3122578">
                  <a:extLst>
                    <a:ext uri="{9D8B030D-6E8A-4147-A177-3AD203B41FA5}">
                      <a16:colId xmlns:a16="http://schemas.microsoft.com/office/drawing/2014/main" val="1303358608"/>
                    </a:ext>
                  </a:extLst>
                </a:gridCol>
                <a:gridCol w="1410511">
                  <a:extLst>
                    <a:ext uri="{9D8B030D-6E8A-4147-A177-3AD203B41FA5}">
                      <a16:colId xmlns:a16="http://schemas.microsoft.com/office/drawing/2014/main" val="1162070141"/>
                    </a:ext>
                  </a:extLst>
                </a:gridCol>
                <a:gridCol w="1867711">
                  <a:extLst>
                    <a:ext uri="{9D8B030D-6E8A-4147-A177-3AD203B41FA5}">
                      <a16:colId xmlns:a16="http://schemas.microsoft.com/office/drawing/2014/main" val="1462696636"/>
                    </a:ext>
                  </a:extLst>
                </a:gridCol>
                <a:gridCol w="1536970">
                  <a:extLst>
                    <a:ext uri="{9D8B030D-6E8A-4147-A177-3AD203B41FA5}">
                      <a16:colId xmlns:a16="http://schemas.microsoft.com/office/drawing/2014/main" val="3225138448"/>
                    </a:ext>
                  </a:extLst>
                </a:gridCol>
                <a:gridCol w="2412459">
                  <a:extLst>
                    <a:ext uri="{9D8B030D-6E8A-4147-A177-3AD203B41FA5}">
                      <a16:colId xmlns:a16="http://schemas.microsoft.com/office/drawing/2014/main" val="3383675483"/>
                    </a:ext>
                  </a:extLst>
                </a:gridCol>
              </a:tblGrid>
              <a:tr h="153670">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Д/д</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Үзүүлэлт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Хэмжих нэгж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Шинээр өргөтгөх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Одоо байгаа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Өргөтгөсний дараах хүчин чадал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473031"/>
                  </a:ext>
                </a:extLst>
              </a:tr>
              <a:tr h="1536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116МВт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348МВт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464МВт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64698"/>
                  </a:ext>
                </a:extLst>
              </a:tr>
              <a:tr h="19367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Түгээх дулаан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Гкал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390440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726200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ctr"/>
                </a:tc>
                <a:extLst>
                  <a:ext uri="{0D108BD9-81ED-4DB2-BD59-A6C34878D82A}">
                    <a16:rowId xmlns:a16="http://schemas.microsoft.com/office/drawing/2014/main" val="522418829"/>
                  </a:ext>
                </a:extLst>
              </a:tr>
              <a:tr h="18224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Зарцуулах түлшний хэмжээ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тн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179601.41</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223000.00</a:t>
                      </a:r>
                    </a:p>
                  </a:txBody>
                  <a:tcPr marL="7620" marR="7620" marT="7620" marB="0" anchor="ctr"/>
                </a:tc>
                <a:tc>
                  <a:txBody>
                    <a:bodyPr/>
                    <a:lstStyle/>
                    <a:p>
                      <a:pPr algn="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402601.41</a:t>
                      </a:r>
                    </a:p>
                  </a:txBody>
                  <a:tcPr marL="7620" marR="7620" marT="7620" marB="0" anchor="ctr"/>
                </a:tc>
                <a:extLst>
                  <a:ext uri="{0D108BD9-81ED-4DB2-BD59-A6C34878D82A}">
                    <a16:rowId xmlns:a16="http://schemas.microsoft.com/office/drawing/2014/main" val="1091947858"/>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үнэ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36791.00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36891.25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36791.00</a:t>
                      </a:r>
                    </a:p>
                  </a:txBody>
                  <a:tcPr marL="7620" marR="7620" marT="7620" marB="0" anchor="b"/>
                </a:tc>
                <a:extLst>
                  <a:ext uri="{0D108BD9-81ED-4DB2-BD59-A6C34878D82A}">
                    <a16:rowId xmlns:a16="http://schemas.microsoft.com/office/drawing/2014/main" val="157179576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6607.72</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9747.00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16354.72</a:t>
                      </a:r>
                    </a:p>
                  </a:txBody>
                  <a:tcPr marL="7620" marR="7620" marT="7620" marB="0" anchor="b"/>
                </a:tc>
                <a:extLst>
                  <a:ext uri="{0D108BD9-81ED-4DB2-BD59-A6C34878D82A}">
                    <a16:rowId xmlns:a16="http://schemas.microsoft.com/office/drawing/2014/main" val="3950059359"/>
                  </a:ext>
                </a:extLst>
              </a:tr>
              <a:tr h="19939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594.00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3682.80</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4276.80</a:t>
                      </a:r>
                    </a:p>
                  </a:txBody>
                  <a:tcPr marL="7620" marR="7620" marT="7620" marB="0" anchor="b"/>
                </a:tc>
                <a:extLst>
                  <a:ext uri="{0D108BD9-81ED-4DB2-BD59-A6C34878D82A}">
                    <a16:rowId xmlns:a16="http://schemas.microsoft.com/office/drawing/2014/main" val="4263437925"/>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НДШ</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154.44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957.53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1111.97</a:t>
                      </a:r>
                    </a:p>
                  </a:txBody>
                  <a:tcPr marL="7620" marR="7620" marT="7620" marB="0" anchor="b"/>
                </a:tc>
                <a:extLst>
                  <a:ext uri="{0D108BD9-81ED-4DB2-BD59-A6C34878D82A}">
                    <a16:rowId xmlns:a16="http://schemas.microsoft.com/office/drawing/2014/main" val="3367659996"/>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цалингийн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748.44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4640.33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5388.77</a:t>
                      </a:r>
                    </a:p>
                  </a:txBody>
                  <a:tcPr marL="7620" marR="7620" marT="7620" marB="0" anchor="b"/>
                </a:tc>
                <a:extLst>
                  <a:ext uri="{0D108BD9-81ED-4DB2-BD59-A6C34878D82A}">
                    <a16:rowId xmlns:a16="http://schemas.microsoft.com/office/drawing/2014/main" val="3077627944"/>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Элэгдлийн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2665.71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7400.44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10066.15</a:t>
                      </a:r>
                    </a:p>
                  </a:txBody>
                  <a:tcPr marL="7620" marR="7620" marT="7620" marB="0" anchor="b"/>
                </a:tc>
                <a:extLst>
                  <a:ext uri="{0D108BD9-81ED-4DB2-BD59-A6C34878D82A}">
                    <a16:rowId xmlns:a16="http://schemas.microsoft.com/office/drawing/2014/main" val="309500137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Цахилгааны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1493.28</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4479.83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5973.11</a:t>
                      </a:r>
                    </a:p>
                  </a:txBody>
                  <a:tcPr marL="7620" marR="7620" marT="7620" marB="0" anchor="b"/>
                </a:tc>
                <a:extLst>
                  <a:ext uri="{0D108BD9-81ED-4DB2-BD59-A6C34878D82A}">
                    <a16:rowId xmlns:a16="http://schemas.microsoft.com/office/drawing/2014/main" val="1127283801"/>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Шохойн чулууны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290.78</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290.78</a:t>
                      </a:r>
                    </a:p>
                  </a:txBody>
                  <a:tcPr marL="7620" marR="7620" marT="7620" marB="0" anchor="b"/>
                </a:tc>
                <a:extLst>
                  <a:ext uri="{0D108BD9-81ED-4DB2-BD59-A6C34878D82A}">
                    <a16:rowId xmlns:a16="http://schemas.microsoft.com/office/drawing/2014/main" val="779466851"/>
                  </a:ext>
                </a:extLst>
              </a:tr>
              <a:tr h="119380">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Дизель түлшний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23.51</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70.54</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94.05</a:t>
                      </a:r>
                    </a:p>
                  </a:txBody>
                  <a:tcPr marL="7620" marR="7620" marT="7620" marB="0" anchor="b"/>
                </a:tc>
                <a:extLst>
                  <a:ext uri="{0D108BD9-81ED-4DB2-BD59-A6C34878D82A}">
                    <a16:rowId xmlns:a16="http://schemas.microsoft.com/office/drawing/2014/main" val="305416762"/>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Усны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19.12</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57.35</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76.47</a:t>
                      </a:r>
                    </a:p>
                  </a:txBody>
                  <a:tcPr marL="7620" marR="7620" marT="7620" marB="0" anchor="b"/>
                </a:tc>
                <a:extLst>
                  <a:ext uri="{0D108BD9-81ED-4DB2-BD59-A6C34878D82A}">
                    <a16:rowId xmlns:a16="http://schemas.microsoft.com/office/drawing/2014/main" val="626994641"/>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Бусад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592.43</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1319.77</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1912.20</a:t>
                      </a:r>
                    </a:p>
                  </a:txBody>
                  <a:tcPr marL="7620" marR="7620" marT="7620" marB="0" anchor="b"/>
                </a:tc>
                <a:extLst>
                  <a:ext uri="{0D108BD9-81ED-4DB2-BD59-A6C34878D82A}">
                    <a16:rowId xmlns:a16="http://schemas.microsoft.com/office/drawing/2014/main" val="3466107549"/>
                  </a:ext>
                </a:extLst>
              </a:tr>
              <a:tr h="154305">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a:effectLst/>
                          <a:latin typeface="Times New Roman" panose="02020603050405020304" pitchFamily="18" charset="0"/>
                          <a:cs typeface="Times New Roman" panose="02020603050405020304" pitchFamily="18" charset="0"/>
                        </a:rPr>
                        <a:t>Нийт зардал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сая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12440.98</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27715.26</a:t>
                      </a:r>
                    </a:p>
                  </a:txBody>
                  <a:tcPr marL="7620" marR="7620" marT="7620" marB="0" anchor="b"/>
                </a:tc>
                <a:tc>
                  <a:txBody>
                    <a:bodyPr/>
                    <a:lstStyle/>
                    <a:p>
                      <a:pPr algn="r" fontAlgn="b"/>
                      <a:r>
                        <a:rPr lang="en-US" sz="1600" b="0" i="0" u="none" strike="noStrike">
                          <a:solidFill>
                            <a:srgbClr val="000000"/>
                          </a:solidFill>
                          <a:effectLst/>
                          <a:latin typeface="Times New Roman" panose="02020603050405020304" pitchFamily="18" charset="0"/>
                          <a:cs typeface="Times New Roman" panose="02020603050405020304" pitchFamily="18" charset="0"/>
                        </a:rPr>
                        <a:t>40156.24</a:t>
                      </a:r>
                    </a:p>
                  </a:txBody>
                  <a:tcPr marL="7620" marR="7620" marT="7620" marB="0" anchor="b"/>
                </a:tc>
                <a:extLst>
                  <a:ext uri="{0D108BD9-81ED-4DB2-BD59-A6C34878D82A}">
                    <a16:rowId xmlns:a16="http://schemas.microsoft.com/office/drawing/2014/main" val="290967828"/>
                  </a:ext>
                </a:extLst>
              </a:tr>
              <a:tr h="154305">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Нэгж дулааны өртөг</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mn-MN" sz="1600" b="1" dirty="0">
                          <a:effectLst/>
                          <a:latin typeface="Times New Roman" panose="02020603050405020304" pitchFamily="18" charset="0"/>
                          <a:cs typeface="Times New Roman" panose="02020603050405020304" pitchFamily="18" charset="0"/>
                        </a:rPr>
                        <a:t>₮/Гкал</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31864.01</a:t>
                      </a:r>
                    </a:p>
                  </a:txBody>
                  <a:tcPr marL="7620" marR="7620" marT="762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38164.77</a:t>
                      </a:r>
                    </a:p>
                  </a:txBody>
                  <a:tcPr marL="7620" marR="7620" marT="7620" marB="0" anchor="b"/>
                </a:tc>
                <a:tc>
                  <a:txBody>
                    <a:bodyPr/>
                    <a:lstStyle/>
                    <a:p>
                      <a:pPr algn="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35961.67</a:t>
                      </a:r>
                    </a:p>
                  </a:txBody>
                  <a:tcPr marL="7620" marR="7620" marT="7620" marB="0" anchor="b"/>
                </a:tc>
                <a:extLst>
                  <a:ext uri="{0D108BD9-81ED-4DB2-BD59-A6C34878D82A}">
                    <a16:rowId xmlns:a16="http://schemas.microsoft.com/office/drawing/2014/main" val="3095827419"/>
                  </a:ext>
                </a:extLst>
              </a:tr>
            </a:tbl>
          </a:graphicData>
        </a:graphic>
      </p:graphicFrame>
      <p:sp>
        <p:nvSpPr>
          <p:cNvPr id="7" name="Rectangle 6"/>
          <p:cNvSpPr/>
          <p:nvPr/>
        </p:nvSpPr>
        <p:spPr>
          <a:xfrm>
            <a:off x="418001" y="6223797"/>
            <a:ext cx="11594526" cy="646331"/>
          </a:xfrm>
          <a:prstGeom prst="rect">
            <a:avLst/>
          </a:prstGeom>
        </p:spPr>
        <p:txBody>
          <a:bodyPr wrap="square">
            <a:spAutoFit/>
          </a:bodyPr>
          <a:lstStyle/>
          <a:p>
            <a:r>
              <a:rPr lang="en-US" dirty="0" err="1">
                <a:latin typeface="Times New Roman" panose="02020603050405020304" pitchFamily="18" charset="0"/>
                <a:ea typeface="Calibri" panose="020F0502020204030204" pitchFamily="34" charset="0"/>
                <a:cs typeface="Times New Roman" panose="02020603050405020304" pitchFamily="18" charset="0"/>
              </a:rPr>
              <a:t>Станцыг</a:t>
            </a:r>
            <a:r>
              <a:rPr lang="en-US" dirty="0">
                <a:latin typeface="Times New Roman" panose="02020603050405020304" pitchFamily="18" charset="0"/>
                <a:ea typeface="Calibri" panose="020F0502020204030204" pitchFamily="34" charset="0"/>
                <a:cs typeface="Times New Roman" panose="02020603050405020304" pitchFamily="18" charset="0"/>
              </a:rPr>
              <a:t> 116</a:t>
            </a:r>
            <a:r>
              <a:rPr lang="mn-MN"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МВт-аар</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өргөтгөж</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Бөөрөлжүүтийн</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нүүрс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ашиглах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үед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бүтээгдэхүүний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өөрийн</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өртөг</a:t>
            </a:r>
            <a:r>
              <a:rPr lang="en-US" dirty="0">
                <a:latin typeface="Times New Roman" panose="02020603050405020304" pitchFamily="18" charset="0"/>
                <a:ea typeface="Calibri" panose="020F0502020204030204" pitchFamily="34" charset="0"/>
                <a:cs typeface="Times New Roman" panose="02020603050405020304" pitchFamily="18" charset="0"/>
              </a:rPr>
              <a:t> 35961.67 ₮/</a:t>
            </a:r>
            <a:r>
              <a:rPr lang="en-US" dirty="0" err="1">
                <a:latin typeface="Times New Roman" panose="02020603050405020304" pitchFamily="18" charset="0"/>
                <a:ea typeface="Calibri" panose="020F0502020204030204" pitchFamily="34" charset="0"/>
                <a:cs typeface="Times New Roman" panose="02020603050405020304" pitchFamily="18" charset="0"/>
              </a:rPr>
              <a:t>Гкал</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болж</a:t>
            </a:r>
            <a:r>
              <a:rPr lang="en-US" dirty="0">
                <a:latin typeface="Times New Roman" panose="02020603050405020304" pitchFamily="18" charset="0"/>
                <a:ea typeface="Calibri" panose="020F0502020204030204" pitchFamily="34" charset="0"/>
                <a:cs typeface="Times New Roman" panose="02020603050405020304" pitchFamily="18" charset="0"/>
              </a:rPr>
              <a:t> 2203.1 ₮/</a:t>
            </a:r>
            <a:r>
              <a:rPr lang="en-US" dirty="0" err="1">
                <a:latin typeface="Times New Roman" panose="02020603050405020304" pitchFamily="18" charset="0"/>
                <a:ea typeface="Calibri" panose="020F0502020204030204" pitchFamily="34" charset="0"/>
                <a:cs typeface="Times New Roman" panose="02020603050405020304" pitchFamily="18" charset="0"/>
              </a:rPr>
              <a:t>Гкал-аар</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буурч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байна</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27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5" name="Table 4"/>
          <p:cNvGraphicFramePr>
            <a:graphicFrameLocks noGrp="1"/>
          </p:cNvGraphicFramePr>
          <p:nvPr/>
        </p:nvGraphicFramePr>
        <p:xfrm>
          <a:off x="304022" y="1182522"/>
          <a:ext cx="10049941" cy="5483988"/>
        </p:xfrm>
        <a:graphic>
          <a:graphicData uri="http://schemas.openxmlformats.org/drawingml/2006/table">
            <a:tbl>
              <a:tblPr>
                <a:tableStyleId>{5C22544A-7EE6-4342-B048-85BDC9FD1C3A}</a:tableStyleId>
              </a:tblPr>
              <a:tblGrid>
                <a:gridCol w="462975">
                  <a:extLst>
                    <a:ext uri="{9D8B030D-6E8A-4147-A177-3AD203B41FA5}">
                      <a16:colId xmlns:a16="http://schemas.microsoft.com/office/drawing/2014/main" val="2433657298"/>
                    </a:ext>
                  </a:extLst>
                </a:gridCol>
                <a:gridCol w="733985">
                  <a:extLst>
                    <a:ext uri="{9D8B030D-6E8A-4147-A177-3AD203B41FA5}">
                      <a16:colId xmlns:a16="http://schemas.microsoft.com/office/drawing/2014/main" val="3616526477"/>
                    </a:ext>
                  </a:extLst>
                </a:gridCol>
                <a:gridCol w="733985">
                  <a:extLst>
                    <a:ext uri="{9D8B030D-6E8A-4147-A177-3AD203B41FA5}">
                      <a16:colId xmlns:a16="http://schemas.microsoft.com/office/drawing/2014/main" val="2076711819"/>
                    </a:ext>
                  </a:extLst>
                </a:gridCol>
                <a:gridCol w="835613">
                  <a:extLst>
                    <a:ext uri="{9D8B030D-6E8A-4147-A177-3AD203B41FA5}">
                      <a16:colId xmlns:a16="http://schemas.microsoft.com/office/drawing/2014/main" val="909878314"/>
                    </a:ext>
                  </a:extLst>
                </a:gridCol>
                <a:gridCol w="938426">
                  <a:extLst>
                    <a:ext uri="{9D8B030D-6E8A-4147-A177-3AD203B41FA5}">
                      <a16:colId xmlns:a16="http://schemas.microsoft.com/office/drawing/2014/main" val="3039836917"/>
                    </a:ext>
                  </a:extLst>
                </a:gridCol>
                <a:gridCol w="732800">
                  <a:extLst>
                    <a:ext uri="{9D8B030D-6E8A-4147-A177-3AD203B41FA5}">
                      <a16:colId xmlns:a16="http://schemas.microsoft.com/office/drawing/2014/main" val="2148309376"/>
                    </a:ext>
                  </a:extLst>
                </a:gridCol>
                <a:gridCol w="654940">
                  <a:extLst>
                    <a:ext uri="{9D8B030D-6E8A-4147-A177-3AD203B41FA5}">
                      <a16:colId xmlns:a16="http://schemas.microsoft.com/office/drawing/2014/main" val="12012032"/>
                    </a:ext>
                  </a:extLst>
                </a:gridCol>
                <a:gridCol w="666232">
                  <a:extLst>
                    <a:ext uri="{9D8B030D-6E8A-4147-A177-3AD203B41FA5}">
                      <a16:colId xmlns:a16="http://schemas.microsoft.com/office/drawing/2014/main" val="4088403371"/>
                    </a:ext>
                  </a:extLst>
                </a:gridCol>
                <a:gridCol w="925949">
                  <a:extLst>
                    <a:ext uri="{9D8B030D-6E8A-4147-A177-3AD203B41FA5}">
                      <a16:colId xmlns:a16="http://schemas.microsoft.com/office/drawing/2014/main" val="2084372090"/>
                    </a:ext>
                  </a:extLst>
                </a:gridCol>
                <a:gridCol w="1030444">
                  <a:extLst>
                    <a:ext uri="{9D8B030D-6E8A-4147-A177-3AD203B41FA5}">
                      <a16:colId xmlns:a16="http://schemas.microsoft.com/office/drawing/2014/main" val="1011470726"/>
                    </a:ext>
                  </a:extLst>
                </a:gridCol>
                <a:gridCol w="505277">
                  <a:extLst>
                    <a:ext uri="{9D8B030D-6E8A-4147-A177-3AD203B41FA5}">
                      <a16:colId xmlns:a16="http://schemas.microsoft.com/office/drawing/2014/main" val="141426426"/>
                    </a:ext>
                  </a:extLst>
                </a:gridCol>
                <a:gridCol w="733985">
                  <a:extLst>
                    <a:ext uri="{9D8B030D-6E8A-4147-A177-3AD203B41FA5}">
                      <a16:colId xmlns:a16="http://schemas.microsoft.com/office/drawing/2014/main" val="3840082931"/>
                    </a:ext>
                  </a:extLst>
                </a:gridCol>
                <a:gridCol w="1095330">
                  <a:extLst>
                    <a:ext uri="{9D8B030D-6E8A-4147-A177-3AD203B41FA5}">
                      <a16:colId xmlns:a16="http://schemas.microsoft.com/office/drawing/2014/main" val="3179393127"/>
                    </a:ext>
                  </a:extLst>
                </a:gridCol>
              </a:tblGrid>
              <a:tr h="461202">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Д/д</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Түгээсэн дулаан</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Дулааны үнэ</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Борлуулалтын орлого</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ctr" fontAlgn="ctr"/>
                      <a:r>
                        <a:rPr lang="mn-MN" sz="1200" u="none" strike="noStrike" dirty="0">
                          <a:effectLst/>
                          <a:latin typeface="Times New Roman" panose="02020603050405020304" pitchFamily="18" charset="0"/>
                          <a:cs typeface="Times New Roman" panose="02020603050405020304" pitchFamily="18" charset="0"/>
                        </a:rPr>
                        <a:t>Ашиглалтын зардал</a:t>
                      </a:r>
                      <a:endParaRPr lang="mn-MN" sz="12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Нийт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Татвар</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мөнгөн урсгал</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ДК</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684" marR="6684" marT="6684" marB="0" anchor="b"/>
                </a:tc>
                <a:extLst>
                  <a:ext uri="{0D108BD9-81ED-4DB2-BD59-A6C34878D82A}">
                    <a16:rowId xmlns:a16="http://schemas.microsoft.com/office/drawing/2014/main" val="1960112932"/>
                  </a:ext>
                </a:extLst>
              </a:tr>
              <a:tr h="147050">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l"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5.20%</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5.95%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-164141.61</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0.05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extLst>
                  <a:ext uri="{0D108BD9-81ED-4DB2-BD59-A6C34878D82A}">
                    <a16:rowId xmlns:a16="http://schemas.microsoft.com/office/drawing/2014/main" val="3081013328"/>
                  </a:ext>
                </a:extLst>
              </a:tr>
              <a:tr h="14705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40594.17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45452.84</a:t>
                      </a:r>
                    </a:p>
                  </a:txBody>
                  <a:tcPr marL="7620" marR="7620" marT="7620" marB="0" anchor="ctr"/>
                </a:tc>
                <a:tc>
                  <a:txBody>
                    <a:bodyPr/>
                    <a:lstStyle/>
                    <a:p>
                      <a:pPr algn="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39416.58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6036.26</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609.06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5427.19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15163.54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-148978.07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0.9524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14441.46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-149700.14</a:t>
                      </a:r>
                    </a:p>
                  </a:txBody>
                  <a:tcPr marL="7620" marR="7620" marT="7620" marB="0" anchor="b"/>
                </a:tc>
                <a:extLst>
                  <a:ext uri="{0D108BD9-81ED-4DB2-BD59-A6C34878D82A}">
                    <a16:rowId xmlns:a16="http://schemas.microsoft.com/office/drawing/2014/main" val="1892684281"/>
                  </a:ext>
                </a:extLst>
              </a:tr>
              <a:tr h="18047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42705.06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47809.95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41761.87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6048.08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612.02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5436.06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15172.41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-133805.66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0.9070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13761.82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-135938.32</a:t>
                      </a:r>
                    </a:p>
                  </a:txBody>
                  <a:tcPr marL="7620" marR="7620" marT="7620" marB="0" anchor="b"/>
                </a:tc>
                <a:extLst>
                  <a:ext uri="{0D108BD9-81ED-4DB2-BD59-A6C34878D82A}">
                    <a16:rowId xmlns:a16="http://schemas.microsoft.com/office/drawing/2014/main" val="4235786729"/>
                  </a:ext>
                </a:extLst>
              </a:tr>
              <a:tr h="18047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44925.73</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50289.63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44246.70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6042.93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610.73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5432.20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15168.54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-118637.12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0.8638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13103.16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-122835.17</a:t>
                      </a:r>
                    </a:p>
                  </a:txBody>
                  <a:tcPr marL="7620" marR="7620" marT="7620" marB="0" anchor="b"/>
                </a:tc>
                <a:extLst>
                  <a:ext uri="{0D108BD9-81ED-4DB2-BD59-A6C34878D82A}">
                    <a16:rowId xmlns:a16="http://schemas.microsoft.com/office/drawing/2014/main" val="154151652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47261.86</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52898.26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46879.38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6018.88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604.72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5414.16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15150.50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-103486.62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0.8227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12464.36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-110370.81</a:t>
                      </a:r>
                    </a:p>
                  </a:txBody>
                  <a:tcPr marL="7620" marR="7620" marT="7620" marB="0" anchor="b"/>
                </a:tc>
                <a:extLst>
                  <a:ext uri="{0D108BD9-81ED-4DB2-BD59-A6C34878D82A}">
                    <a16:rowId xmlns:a16="http://schemas.microsoft.com/office/drawing/2014/main" val="941750342"/>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49719.48</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55642.53</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49668.70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5973.83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597.38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5376.45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15112.79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-88373.83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0.7835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11841.27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-98529.54</a:t>
                      </a:r>
                    </a:p>
                  </a:txBody>
                  <a:tcPr marL="7620" marR="7620" marT="7620" marB="0" anchor="b"/>
                </a:tc>
                <a:extLst>
                  <a:ext uri="{0D108BD9-81ED-4DB2-BD59-A6C34878D82A}">
                    <a16:rowId xmlns:a16="http://schemas.microsoft.com/office/drawing/2014/main" val="319749265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52304.89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58529.51</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52623.99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5905.52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590.55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5314.97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15051.31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-73322.52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0.7462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11231.52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-87298.02</a:t>
                      </a:r>
                    </a:p>
                  </a:txBody>
                  <a:tcPr marL="7620" marR="7620" marT="7620" marB="0" anchor="b"/>
                </a:tc>
                <a:extLst>
                  <a:ext uri="{0D108BD9-81ED-4DB2-BD59-A6C34878D82A}">
                    <a16:rowId xmlns:a16="http://schemas.microsoft.com/office/drawing/2014/main" val="4114721419"/>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55024.75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61566.61</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55755.12</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5811.49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581.15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5230.34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14966.68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-58355.84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0.7107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10636.54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-76661.48</a:t>
                      </a:r>
                    </a:p>
                  </a:txBody>
                  <a:tcPr marL="7620" marR="7620" marT="7620" marB="0" anchor="b"/>
                </a:tc>
                <a:extLst>
                  <a:ext uri="{0D108BD9-81ED-4DB2-BD59-A6C34878D82A}">
                    <a16:rowId xmlns:a16="http://schemas.microsoft.com/office/drawing/2014/main" val="124072503"/>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57886.04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64761.63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59072.55</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5689.09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568.91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5120.18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14856.52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-43499.32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0.6768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10055.48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-66606.00</a:t>
                      </a:r>
                    </a:p>
                  </a:txBody>
                  <a:tcPr marL="7620" marR="7620" marT="7620" marB="0" anchor="b"/>
                </a:tc>
                <a:extLst>
                  <a:ext uri="{0D108BD9-81ED-4DB2-BD59-A6C34878D82A}">
                    <a16:rowId xmlns:a16="http://schemas.microsoft.com/office/drawing/2014/main" val="3524035913"/>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60896.11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68122.80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62587.36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5535.44</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553.54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4981.89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14718.24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-28781.08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0.6446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9487.51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-57118.50</a:t>
                      </a:r>
                    </a:p>
                  </a:txBody>
                  <a:tcPr marL="7620" marR="7620" marT="7620" marB="0" anchor="b"/>
                </a:tc>
                <a:extLst>
                  <a:ext uri="{0D108BD9-81ED-4DB2-BD59-A6C34878D82A}">
                    <a16:rowId xmlns:a16="http://schemas.microsoft.com/office/drawing/2014/main" val="3377133274"/>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64062.71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71658.75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66311.31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5347.44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534.74</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4812.70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14549.04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-14232.04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0.6139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8931.85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-48186.65</a:t>
                      </a:r>
                    </a:p>
                  </a:txBody>
                  <a:tcPr marL="7620" marR="7620" marT="7620" marB="0" anchor="b"/>
                </a:tc>
                <a:extLst>
                  <a:ext uri="{0D108BD9-81ED-4DB2-BD59-A6C34878D82A}">
                    <a16:rowId xmlns:a16="http://schemas.microsoft.com/office/drawing/2014/main" val="4269771982"/>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67393.97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75378.57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70256.84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5121.74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512.17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4609.56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14345.91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113.87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0.5847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8387.75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-39798.89</a:t>
                      </a:r>
                    </a:p>
                  </a:txBody>
                  <a:tcPr marL="7620" marR="7620" marT="7620" marB="0" anchor="b"/>
                </a:tc>
                <a:extLst>
                  <a:ext uri="{0D108BD9-81ED-4DB2-BD59-A6C34878D82A}">
                    <a16:rowId xmlns:a16="http://schemas.microsoft.com/office/drawing/2014/main" val="1990669257"/>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70898.45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79291.82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74437.12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4854.70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485.47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4369.23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14105.58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14219.44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0.5568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7854.51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-31944.38</a:t>
                      </a:r>
                    </a:p>
                  </a:txBody>
                  <a:tcPr marL="7620" marR="7620" marT="7620" marB="0" anchor="b"/>
                </a:tc>
                <a:extLst>
                  <a:ext uri="{0D108BD9-81ED-4DB2-BD59-A6C34878D82A}">
                    <a16:rowId xmlns:a16="http://schemas.microsoft.com/office/drawing/2014/main" val="2028742781"/>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74585.17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83408.56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78866.13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4542.43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454.24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4088.19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13824.53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28043.98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0.5303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7331.45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-24612.94</a:t>
                      </a:r>
                    </a:p>
                  </a:txBody>
                  <a:tcPr marL="7620" marR="7620" marT="7620" marB="0" anchor="b"/>
                </a:tc>
                <a:extLst>
                  <a:ext uri="{0D108BD9-81ED-4DB2-BD59-A6C34878D82A}">
                    <a16:rowId xmlns:a16="http://schemas.microsoft.com/office/drawing/2014/main" val="2614324275"/>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78463.60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87739.37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83558.66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4180.71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418.07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3762.64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13498.98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41542.96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0.5051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6817.90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-17795.03</a:t>
                      </a:r>
                    </a:p>
                  </a:txBody>
                  <a:tcPr marL="7620" marR="7620" marT="7620" marB="0" anchor="b"/>
                </a:tc>
                <a:extLst>
                  <a:ext uri="{0D108BD9-81ED-4DB2-BD59-A6C34878D82A}">
                    <a16:rowId xmlns:a16="http://schemas.microsoft.com/office/drawing/2014/main" val="115253824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82543.71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92295.38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88530.40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3764.98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376.50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3388.48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13124.82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54667.78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0.4810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6313.27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-11481.77</a:t>
                      </a:r>
                    </a:p>
                  </a:txBody>
                  <a:tcPr marL="7620" marR="7620" marT="7620" marB="0" anchor="b"/>
                </a:tc>
                <a:extLst>
                  <a:ext uri="{0D108BD9-81ED-4DB2-BD59-A6C34878D82A}">
                    <a16:rowId xmlns:a16="http://schemas.microsoft.com/office/drawing/2014/main" val="244241751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86835.98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97088.30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93797.96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3290.34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329.03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2961.31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12697.65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67365.44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0.4581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5816.94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-5664.83</a:t>
                      </a:r>
                    </a:p>
                  </a:txBody>
                  <a:tcPr marL="7620" marR="7620" marT="7620" marB="0" anchor="b"/>
                </a:tc>
                <a:extLst>
                  <a:ext uri="{0D108BD9-81ED-4DB2-BD59-A6C34878D82A}">
                    <a16:rowId xmlns:a16="http://schemas.microsoft.com/office/drawing/2014/main" val="2954966207"/>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91351.46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102130.46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99378.94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2751.52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275.15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2476.37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12212.71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79578.15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0.4363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5328.37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-336.46</a:t>
                      </a:r>
                    </a:p>
                  </a:txBody>
                  <a:tcPr marL="7620" marR="7620" marT="7620" marB="0" anchor="b"/>
                </a:tc>
                <a:extLst>
                  <a:ext uri="{0D108BD9-81ED-4DB2-BD59-A6C34878D82A}">
                    <a16:rowId xmlns:a16="http://schemas.microsoft.com/office/drawing/2014/main" val="3913253870"/>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96101.73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107434.81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105291.98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2142.82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214.28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1928.54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11664.88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91243.03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0.4155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4847.00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4510.54</a:t>
                      </a:r>
                    </a:p>
                  </a:txBody>
                  <a:tcPr marL="7620" marR="7620" marT="7620" marB="0" anchor="b"/>
                </a:tc>
                <a:extLst>
                  <a:ext uri="{0D108BD9-81ED-4DB2-BD59-A6C34878D82A}">
                    <a16:rowId xmlns:a16="http://schemas.microsoft.com/office/drawing/2014/main" val="1927797749"/>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101099.02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113014.98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111556.86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1458.12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145.81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1312.31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11048.65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102291.69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0.3957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4372.33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8882.87</a:t>
                      </a:r>
                    </a:p>
                  </a:txBody>
                  <a:tcPr marL="7620" marR="7620" marT="7620" marB="0" anchor="b"/>
                </a:tc>
                <a:extLst>
                  <a:ext uri="{0D108BD9-81ED-4DB2-BD59-A6C34878D82A}">
                    <a16:rowId xmlns:a16="http://schemas.microsoft.com/office/drawing/2014/main" val="38426974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106356.17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118885.32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118194.49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690.83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69.08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621.75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10358.09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112649.78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0.3769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3903.86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12786.72</a:t>
                      </a:r>
                    </a:p>
                  </a:txBody>
                  <a:tcPr marL="7620" marR="7620" marT="7620" marB="0" anchor="b"/>
                </a:tc>
                <a:extLst>
                  <a:ext uri="{0D108BD9-81ED-4DB2-BD59-A6C34878D82A}">
                    <a16:rowId xmlns:a16="http://schemas.microsoft.com/office/drawing/2014/main" val="270765355"/>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111886.69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125060.92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125227.06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-166.14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-166.14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9570.21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122219.99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0.3589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3435.15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16221.88</a:t>
                      </a:r>
                    </a:p>
                  </a:txBody>
                  <a:tcPr marL="7620" marR="7620" marT="7620" marB="0" anchor="b"/>
                </a:tc>
                <a:extLst>
                  <a:ext uri="{0D108BD9-81ED-4DB2-BD59-A6C34878D82A}">
                    <a16:rowId xmlns:a16="http://schemas.microsoft.com/office/drawing/2014/main" val="1131592625"/>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117704.80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131557.66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132678.07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-1120.42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-1120.42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8615.93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130835.91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0.3418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2945.35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19167.23</a:t>
                      </a:r>
                    </a:p>
                  </a:txBody>
                  <a:tcPr marL="7620" marR="7620" marT="7620" marB="0" anchor="b"/>
                </a:tc>
                <a:extLst>
                  <a:ext uri="{0D108BD9-81ED-4DB2-BD59-A6C34878D82A}">
                    <a16:rowId xmlns:a16="http://schemas.microsoft.com/office/drawing/2014/main" val="430028578"/>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123825.45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138392.22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140572.42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-2180.20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-2180.20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7556.14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138392.06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0.3256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2460.06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21627.29</a:t>
                      </a:r>
                    </a:p>
                  </a:txBody>
                  <a:tcPr marL="7620" marR="7620" marT="7620" marB="0" anchor="b"/>
                </a:tc>
                <a:extLst>
                  <a:ext uri="{0D108BD9-81ED-4DB2-BD59-A6C34878D82A}">
                    <a16:rowId xmlns:a16="http://schemas.microsoft.com/office/drawing/2014/main" val="3506530321"/>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130264.37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145582.18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148936.48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-3354.30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-3354.30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6382.04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144774.10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0.3101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1978.87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23606.16</a:t>
                      </a:r>
                    </a:p>
                  </a:txBody>
                  <a:tcPr marL="7620" marR="7620" marT="7620" marB="0" anchor="b"/>
                </a:tc>
                <a:extLst>
                  <a:ext uri="{0D108BD9-81ED-4DB2-BD59-A6C34878D82A}">
                    <a16:rowId xmlns:a16="http://schemas.microsoft.com/office/drawing/2014/main" val="101272827"/>
                  </a:ext>
                </a:extLst>
              </a:tr>
              <a:tr h="147050">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684" marR="6684" marT="6684"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137038.12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153146.01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157798.20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-4652.18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-4652.18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5084.16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149858.26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0.2953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1501.37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25107.53</a:t>
                      </a:r>
                    </a:p>
                  </a:txBody>
                  <a:tcPr marL="7620" marR="7620" marT="7620" marB="0" anchor="b"/>
                </a:tc>
                <a:extLst>
                  <a:ext uri="{0D108BD9-81ED-4DB2-BD59-A6C34878D82A}">
                    <a16:rowId xmlns:a16="http://schemas.microsoft.com/office/drawing/2014/main" val="2343894226"/>
                  </a:ext>
                </a:extLst>
              </a:tr>
            </a:tbl>
          </a:graphicData>
        </a:graphic>
      </p:graphicFrame>
      <p:graphicFrame>
        <p:nvGraphicFramePr>
          <p:cNvPr id="6" name="Table 5"/>
          <p:cNvGraphicFramePr>
            <a:graphicFrameLocks noGrp="1"/>
          </p:cNvGraphicFramePr>
          <p:nvPr/>
        </p:nvGraphicFramePr>
        <p:xfrm>
          <a:off x="10420755" y="3129773"/>
          <a:ext cx="1573449" cy="1005840"/>
        </p:xfrm>
        <a:graphic>
          <a:graphicData uri="http://schemas.openxmlformats.org/drawingml/2006/table">
            <a:tbl>
              <a:tblPr>
                <a:tableStyleId>{5C22544A-7EE6-4342-B048-85BDC9FD1C3A}</a:tableStyleId>
              </a:tblPr>
              <a:tblGrid>
                <a:gridCol w="631322">
                  <a:extLst>
                    <a:ext uri="{9D8B030D-6E8A-4147-A177-3AD203B41FA5}">
                      <a16:colId xmlns:a16="http://schemas.microsoft.com/office/drawing/2014/main" val="3365312655"/>
                    </a:ext>
                  </a:extLst>
                </a:gridCol>
                <a:gridCol w="942127">
                  <a:extLst>
                    <a:ext uri="{9D8B030D-6E8A-4147-A177-3AD203B41FA5}">
                      <a16:colId xmlns:a16="http://schemas.microsoft.com/office/drawing/2014/main" val="2563383598"/>
                    </a:ext>
                  </a:extLst>
                </a:gridCol>
              </a:tblGrid>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IRR</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6.67%</a:t>
                      </a:r>
                    </a:p>
                  </a:txBody>
                  <a:tcPr marL="7620" marR="7620" marT="7620" marB="0" anchor="b"/>
                </a:tc>
                <a:extLst>
                  <a:ext uri="{0D108BD9-81ED-4DB2-BD59-A6C34878D82A}">
                    <a16:rowId xmlns:a16="http://schemas.microsoft.com/office/drawing/2014/main" val="1076906937"/>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10.99</a:t>
                      </a:r>
                    </a:p>
                  </a:txBody>
                  <a:tcPr marL="7620" marR="7620" marT="7620" marB="0" anchor="ctr"/>
                </a:tc>
                <a:extLst>
                  <a:ext uri="{0D108BD9-81ED-4DB2-BD59-A6C34878D82A}">
                    <a16:rowId xmlns:a16="http://schemas.microsoft.com/office/drawing/2014/main" val="1460991666"/>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DPBP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17.07</a:t>
                      </a:r>
                    </a:p>
                  </a:txBody>
                  <a:tcPr marL="7620" marR="7620" marT="7620" marB="0" anchor="ctr"/>
                </a:tc>
                <a:extLst>
                  <a:ext uri="{0D108BD9-81ED-4DB2-BD59-A6C34878D82A}">
                    <a16:rowId xmlns:a16="http://schemas.microsoft.com/office/drawing/2014/main" val="3465075168"/>
                  </a:ext>
                </a:extLst>
              </a:tr>
              <a:tr h="17526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NPV</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25107.53</a:t>
                      </a:r>
                    </a:p>
                  </a:txBody>
                  <a:tcPr marL="7620" marR="7620" marT="7620" marB="0" anchor="ctr"/>
                </a:tc>
                <a:extLst>
                  <a:ext uri="{0D108BD9-81ED-4DB2-BD59-A6C34878D82A}">
                    <a16:rowId xmlns:a16="http://schemas.microsoft.com/office/drawing/2014/main" val="1641494210"/>
                  </a:ext>
                </a:extLst>
              </a:tr>
            </a:tbl>
          </a:graphicData>
        </a:graphic>
      </p:graphicFrame>
      <p:sp>
        <p:nvSpPr>
          <p:cNvPr id="7" name="Rectangle 6"/>
          <p:cNvSpPr/>
          <p:nvPr/>
        </p:nvSpPr>
        <p:spPr>
          <a:xfrm>
            <a:off x="10663900" y="2574900"/>
            <a:ext cx="1164101" cy="369332"/>
          </a:xfrm>
          <a:prstGeom prst="rect">
            <a:avLst/>
          </a:prstGeom>
        </p:spPr>
        <p:txBody>
          <a:bodyPr wrap="none">
            <a:spAutoFit/>
          </a:bodyPr>
          <a:lstStyle/>
          <a:p>
            <a:r>
              <a:rPr lang="mn-MN" b="1" dirty="0">
                <a:latin typeface="Times New Roman" panose="02020603050405020304" pitchFamily="18" charset="0"/>
                <a:ea typeface="Calibri" panose="020F0502020204030204" pitchFamily="34" charset="0"/>
                <a:cs typeface="Mongolian Baiti" panose="03000500000000000000" pitchFamily="66" charset="0"/>
              </a:rPr>
              <a:t>Багануур</a:t>
            </a:r>
            <a:endParaRPr lang="en-US" b="1" dirty="0"/>
          </a:p>
        </p:txBody>
      </p:sp>
    </p:spTree>
    <p:extLst>
      <p:ext uri="{BB962C8B-B14F-4D97-AF65-F5344CB8AC3E}">
        <p14:creationId xmlns:p14="http://schemas.microsoft.com/office/powerpoint/2010/main" val="251311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t="3391" b="4028"/>
          <a:stretch/>
        </p:blipFill>
        <p:spPr bwMode="auto">
          <a:xfrm>
            <a:off x="4632960" y="1865376"/>
            <a:ext cx="7559040" cy="4645152"/>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071804" y="0"/>
            <a:ext cx="3332451" cy="480260"/>
          </a:xfrm>
          <a:prstGeom prst="rect">
            <a:avLst/>
          </a:prstGeom>
        </p:spPr>
        <p:txBody>
          <a:bodyPr wrap="none">
            <a:spAutoFit/>
          </a:bodyPr>
          <a:lstStyle/>
          <a:p>
            <a:pPr>
              <a:lnSpc>
                <a:spcPct val="114000"/>
              </a:lnSpc>
            </a:pPr>
            <a:r>
              <a:rPr lang="mn-MN" sz="2400" b="1" dirty="0">
                <a:ln w="0"/>
                <a:solidFill>
                  <a:srgbClr val="002060"/>
                </a:solidFill>
                <a:latin typeface="Times New Roman" pitchFamily="18" charset="0"/>
                <a:cs typeface="Times New Roman" pitchFamily="18" charset="0"/>
              </a:rPr>
              <a:t>Нэг. Төслийн үндэслэл</a:t>
            </a:r>
          </a:p>
        </p:txBody>
      </p:sp>
      <p:graphicFrame>
        <p:nvGraphicFramePr>
          <p:cNvPr id="4" name="Chart 3"/>
          <p:cNvGraphicFramePr>
            <a:graphicFrameLocks/>
          </p:cNvGraphicFramePr>
          <p:nvPr>
            <p:extLst>
              <p:ext uri="{D42A27DB-BD31-4B8C-83A1-F6EECF244321}">
                <p14:modId xmlns:p14="http://schemas.microsoft.com/office/powerpoint/2010/main" val="2996297518"/>
              </p:ext>
            </p:extLst>
          </p:nvPr>
        </p:nvGraphicFramePr>
        <p:xfrm>
          <a:off x="525950" y="3202170"/>
          <a:ext cx="5212080" cy="340589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95072" y="841250"/>
            <a:ext cx="11333190" cy="1977786"/>
          </a:xfrm>
          <a:prstGeom prst="rect">
            <a:avLst/>
          </a:prstGeom>
        </p:spPr>
        <p:txBody>
          <a:bodyPr wrap="square">
            <a:spAutoFit/>
          </a:bodyPr>
          <a:lstStyle/>
          <a:p>
            <a:pPr indent="457200" algn="just">
              <a:lnSpc>
                <a:spcPct val="115000"/>
              </a:lnSpc>
              <a:spcBef>
                <a:spcPts val="600"/>
              </a:spcBef>
              <a:spcAft>
                <a:spcPts val="0"/>
              </a:spcAft>
              <a:tabLst>
                <a:tab pos="228600" algn="l"/>
              </a:tabLst>
            </a:pPr>
            <a:r>
              <a:rPr lang="mn-MN" dirty="0">
                <a:solidFill>
                  <a:srgbClr val="000000"/>
                </a:solidFill>
                <a:latin typeface="Times New Roman" panose="02020603050405020304" pitchFamily="18" charset="0"/>
                <a:ea typeface="Calibri" panose="020F0502020204030204" pitchFamily="34" charset="0"/>
              </a:rPr>
              <a:t>Улаанбаатар хотын 252 мянган айл өрх, 18 мянган аж ахуй нэгж байгууллагуудыг </a:t>
            </a:r>
            <a:r>
              <a:rPr lang="mn-MN" dirty="0">
                <a:latin typeface="Times New Roman" panose="02020603050405020304" pitchFamily="18" charset="0"/>
                <a:ea typeface="Calibri" panose="020F0502020204030204" pitchFamily="34" charset="0"/>
              </a:rPr>
              <a:t>төвлөрсөн, хэсэгчилсэн, бие даасан буюу дагнасан дараах 3 хэлбэрээр</a:t>
            </a:r>
            <a:r>
              <a:rPr lang="mn-MN" dirty="0">
                <a:solidFill>
                  <a:srgbClr val="000000"/>
                </a:solidFill>
                <a:latin typeface="Times New Roman" panose="02020603050405020304" pitchFamily="18" charset="0"/>
                <a:ea typeface="Calibri" panose="020F0502020204030204" pitchFamily="34" charset="0"/>
              </a:rPr>
              <a:t> дулааны эрчим хүчээр</a:t>
            </a:r>
            <a:r>
              <a:rPr lang="mn-MN" dirty="0">
                <a:latin typeface="Times New Roman" panose="02020603050405020304" pitchFamily="18" charset="0"/>
                <a:ea typeface="Calibri" panose="020F0502020204030204" pitchFamily="34" charset="0"/>
              </a:rPr>
              <a:t> хангаж байна.  Үүнд:</a:t>
            </a:r>
            <a:endParaRPr lang="en-US" dirty="0"/>
          </a:p>
          <a:p>
            <a:pPr marL="719138" lvl="0" indent="-365125" algn="just">
              <a:lnSpc>
                <a:spcPct val="115000"/>
              </a:lnSpc>
              <a:spcAft>
                <a:spcPts val="0"/>
              </a:spcAft>
              <a:buFont typeface="Wingdings" panose="05000000000000000000" pitchFamily="2" charset="2"/>
              <a:buChar char=""/>
              <a:tabLst>
                <a:tab pos="228600" algn="l"/>
                <a:tab pos="685800" algn="l"/>
              </a:tabLst>
            </a:pPr>
            <a:r>
              <a:rPr lang="mn-MN" dirty="0">
                <a:solidFill>
                  <a:srgbClr val="000000"/>
                </a:solidFill>
                <a:latin typeface="Times New Roman" panose="02020603050405020304" pitchFamily="18" charset="0"/>
                <a:ea typeface="Calibri" panose="020F0502020204030204" pitchFamily="34" charset="0"/>
              </a:rPr>
              <a:t>Дулаан цахилгаан хослон үйлдвэрлэдэг 2, 3, 4-р цахилгаан станц ба Амгалан дулааны станцаас төвлөрсөн дулаан хангамжийн системээр</a:t>
            </a:r>
            <a:r>
              <a:rPr lang="en-US" dirty="0">
                <a:solidFill>
                  <a:srgbClr val="000000"/>
                </a:solidFill>
                <a:latin typeface="Times New Roman" panose="02020603050405020304" pitchFamily="18" charset="0"/>
                <a:ea typeface="Calibri" panose="020F0502020204030204" pitchFamily="34" charset="0"/>
              </a:rPr>
              <a:t>; </a:t>
            </a:r>
            <a:endParaRPr lang="en-US" dirty="0"/>
          </a:p>
          <a:p>
            <a:pPr marL="719138" lvl="0" indent="-365125" algn="just">
              <a:lnSpc>
                <a:spcPct val="115000"/>
              </a:lnSpc>
              <a:spcAft>
                <a:spcPts val="0"/>
              </a:spcAft>
              <a:buFont typeface="Wingdings" panose="05000000000000000000" pitchFamily="2" charset="2"/>
              <a:buChar char=""/>
              <a:tabLst>
                <a:tab pos="228600" algn="l"/>
                <a:tab pos="685800" algn="l"/>
              </a:tabLst>
            </a:pPr>
            <a:r>
              <a:rPr lang="mn-MN" dirty="0">
                <a:solidFill>
                  <a:srgbClr val="000000"/>
                </a:solidFill>
                <a:latin typeface="Times New Roman" panose="02020603050405020304" pitchFamily="18" charset="0"/>
                <a:ea typeface="Calibri" panose="020F0502020204030204" pitchFamily="34" charset="0"/>
              </a:rPr>
              <a:t>170 халаалтын зуухны газраас хэсэгчилсэн</a:t>
            </a:r>
            <a:r>
              <a:rPr lang="en-US" dirty="0">
                <a:solidFill>
                  <a:srgbClr val="000000"/>
                </a:solidFill>
                <a:latin typeface="Times New Roman" panose="02020603050405020304" pitchFamily="18" charset="0"/>
                <a:ea typeface="Calibri" panose="020F0502020204030204" pitchFamily="34" charset="0"/>
              </a:rPr>
              <a:t>; </a:t>
            </a:r>
            <a:endParaRPr lang="en-US" dirty="0"/>
          </a:p>
          <a:p>
            <a:pPr marL="719138" lvl="0" indent="-365125" algn="just">
              <a:lnSpc>
                <a:spcPct val="115000"/>
              </a:lnSpc>
              <a:spcAft>
                <a:spcPts val="0"/>
              </a:spcAft>
              <a:buFont typeface="Wingdings" panose="05000000000000000000" pitchFamily="2" charset="2"/>
              <a:buChar char=""/>
              <a:tabLst>
                <a:tab pos="228600" algn="l"/>
                <a:tab pos="685800" algn="l"/>
              </a:tabLst>
            </a:pPr>
            <a:r>
              <a:rPr lang="mn-MN" dirty="0">
                <a:solidFill>
                  <a:srgbClr val="000000"/>
                </a:solidFill>
                <a:latin typeface="Times New Roman" panose="02020603050405020304" pitchFamily="18" charset="0"/>
                <a:ea typeface="Calibri" panose="020F0502020204030204" pitchFamily="34" charset="0"/>
              </a:rPr>
              <a:t>Байрны бие даасан халаалтын системээр</a:t>
            </a:r>
            <a:r>
              <a:rPr lang="en-US" dirty="0">
                <a:solidFill>
                  <a:srgbClr val="000000"/>
                </a:solidFill>
                <a:latin typeface="Times New Roman" panose="02020603050405020304" pitchFamily="18" charset="0"/>
                <a:ea typeface="Calibri" panose="020F0502020204030204" pitchFamily="34" charset="0"/>
              </a:rPr>
              <a:t>.</a:t>
            </a:r>
            <a:endParaRPr lang="en-US" dirty="0">
              <a:effectLs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2486912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5" name="Table 4"/>
          <p:cNvGraphicFramePr>
            <a:graphicFrameLocks noGrp="1"/>
          </p:cNvGraphicFramePr>
          <p:nvPr/>
        </p:nvGraphicFramePr>
        <p:xfrm>
          <a:off x="337833" y="1254125"/>
          <a:ext cx="10116750" cy="5487660"/>
        </p:xfrm>
        <a:graphic>
          <a:graphicData uri="http://schemas.openxmlformats.org/drawingml/2006/table">
            <a:tbl>
              <a:tblPr>
                <a:tableStyleId>{5C22544A-7EE6-4342-B048-85BDC9FD1C3A}</a:tableStyleId>
              </a:tblPr>
              <a:tblGrid>
                <a:gridCol w="466052">
                  <a:extLst>
                    <a:ext uri="{9D8B030D-6E8A-4147-A177-3AD203B41FA5}">
                      <a16:colId xmlns:a16="http://schemas.microsoft.com/office/drawing/2014/main" val="3178138045"/>
                    </a:ext>
                  </a:extLst>
                </a:gridCol>
                <a:gridCol w="738864">
                  <a:extLst>
                    <a:ext uri="{9D8B030D-6E8A-4147-A177-3AD203B41FA5}">
                      <a16:colId xmlns:a16="http://schemas.microsoft.com/office/drawing/2014/main" val="461295345"/>
                    </a:ext>
                  </a:extLst>
                </a:gridCol>
                <a:gridCol w="738864">
                  <a:extLst>
                    <a:ext uri="{9D8B030D-6E8A-4147-A177-3AD203B41FA5}">
                      <a16:colId xmlns:a16="http://schemas.microsoft.com/office/drawing/2014/main" val="3865704195"/>
                    </a:ext>
                  </a:extLst>
                </a:gridCol>
                <a:gridCol w="841168">
                  <a:extLst>
                    <a:ext uri="{9D8B030D-6E8A-4147-A177-3AD203B41FA5}">
                      <a16:colId xmlns:a16="http://schemas.microsoft.com/office/drawing/2014/main" val="202931913"/>
                    </a:ext>
                  </a:extLst>
                </a:gridCol>
                <a:gridCol w="913510">
                  <a:extLst>
                    <a:ext uri="{9D8B030D-6E8A-4147-A177-3AD203B41FA5}">
                      <a16:colId xmlns:a16="http://schemas.microsoft.com/office/drawing/2014/main" val="790285407"/>
                    </a:ext>
                  </a:extLst>
                </a:gridCol>
                <a:gridCol w="768826">
                  <a:extLst>
                    <a:ext uri="{9D8B030D-6E8A-4147-A177-3AD203B41FA5}">
                      <a16:colId xmlns:a16="http://schemas.microsoft.com/office/drawing/2014/main" val="4281793915"/>
                    </a:ext>
                  </a:extLst>
                </a:gridCol>
                <a:gridCol w="659294">
                  <a:extLst>
                    <a:ext uri="{9D8B030D-6E8A-4147-A177-3AD203B41FA5}">
                      <a16:colId xmlns:a16="http://schemas.microsoft.com/office/drawing/2014/main" val="1334817841"/>
                    </a:ext>
                  </a:extLst>
                </a:gridCol>
                <a:gridCol w="670661">
                  <a:extLst>
                    <a:ext uri="{9D8B030D-6E8A-4147-A177-3AD203B41FA5}">
                      <a16:colId xmlns:a16="http://schemas.microsoft.com/office/drawing/2014/main" val="3732242035"/>
                    </a:ext>
                  </a:extLst>
                </a:gridCol>
                <a:gridCol w="932105">
                  <a:extLst>
                    <a:ext uri="{9D8B030D-6E8A-4147-A177-3AD203B41FA5}">
                      <a16:colId xmlns:a16="http://schemas.microsoft.com/office/drawing/2014/main" val="1367997561"/>
                    </a:ext>
                  </a:extLst>
                </a:gridCol>
                <a:gridCol w="1033114">
                  <a:extLst>
                    <a:ext uri="{9D8B030D-6E8A-4147-A177-3AD203B41FA5}">
                      <a16:colId xmlns:a16="http://schemas.microsoft.com/office/drawing/2014/main" val="1842297371"/>
                    </a:ext>
                  </a:extLst>
                </a:gridCol>
                <a:gridCol w="512816">
                  <a:extLst>
                    <a:ext uri="{9D8B030D-6E8A-4147-A177-3AD203B41FA5}">
                      <a16:colId xmlns:a16="http://schemas.microsoft.com/office/drawing/2014/main" val="3674128739"/>
                    </a:ext>
                  </a:extLst>
                </a:gridCol>
                <a:gridCol w="738864">
                  <a:extLst>
                    <a:ext uri="{9D8B030D-6E8A-4147-A177-3AD203B41FA5}">
                      <a16:colId xmlns:a16="http://schemas.microsoft.com/office/drawing/2014/main" val="816290572"/>
                    </a:ext>
                  </a:extLst>
                </a:gridCol>
                <a:gridCol w="1102612">
                  <a:extLst>
                    <a:ext uri="{9D8B030D-6E8A-4147-A177-3AD203B41FA5}">
                      <a16:colId xmlns:a16="http://schemas.microsoft.com/office/drawing/2014/main" val="3242845225"/>
                    </a:ext>
                  </a:extLst>
                </a:gridCol>
              </a:tblGrid>
              <a:tr h="450138">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Д/д</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Түгээсэн дулаан</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Дулааны үнэ</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Борлуулалтын орлого</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Ашиглалтын зардал</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Нийт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Татвар</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мөнгөн урсгал</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ДК</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extLst>
                  <a:ext uri="{0D108BD9-81ED-4DB2-BD59-A6C34878D82A}">
                    <a16:rowId xmlns:a16="http://schemas.microsoft.com/office/drawing/2014/main" val="1771180547"/>
                  </a:ext>
                </a:extLst>
              </a:tr>
              <a:tr h="150046">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5.20%</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5.95%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-164141.61</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0.05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extLst>
                  <a:ext uri="{0D108BD9-81ED-4DB2-BD59-A6C34878D82A}">
                    <a16:rowId xmlns:a16="http://schemas.microsoft.com/office/drawing/2014/main" val="1744814178"/>
                  </a:ext>
                </a:extLst>
              </a:tr>
              <a:tr h="15004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42126.71</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47164.14</a:t>
                      </a:r>
                    </a:p>
                  </a:txBody>
                  <a:tcPr marL="7620" marR="7620" marT="7620" marB="0" anchor="ctr"/>
                </a:tc>
                <a:tc>
                  <a:txBody>
                    <a:bodyPr/>
                    <a:lstStyle/>
                    <a:p>
                      <a:pPr algn="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40904.67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6259.47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664.87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5594.60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15330.95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-148810.66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0.9524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14600.90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-149540.70</a:t>
                      </a:r>
                    </a:p>
                  </a:txBody>
                  <a:tcPr marL="7620" marR="7620" marT="7620" marB="0" anchor="b"/>
                </a:tc>
                <a:extLst>
                  <a:ext uri="{0D108BD9-81ED-4DB2-BD59-A6C34878D82A}">
                    <a16:rowId xmlns:a16="http://schemas.microsoft.com/office/drawing/2014/main" val="2909978606"/>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44317.30</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49610.24</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43338.50</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6271.74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667.94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5603.81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15340.15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-133470.51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0.9070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13913.97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-135626.74</a:t>
                      </a:r>
                    </a:p>
                  </a:txBody>
                  <a:tcPr marL="7620" marR="7620" marT="7620" marB="0" anchor="b"/>
                </a:tc>
                <a:extLst>
                  <a:ext uri="{0D108BD9-81ED-4DB2-BD59-A6C34878D82A}">
                    <a16:rowId xmlns:a16="http://schemas.microsoft.com/office/drawing/2014/main" val="3793150101"/>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46621.80</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52183.53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45917.14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6266.40</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666.60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5599.80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15336.14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-118134.37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0.8638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13247.94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-122378.80</a:t>
                      </a:r>
                    </a:p>
                  </a:txBody>
                  <a:tcPr marL="7620" marR="7620" marT="7620" marB="0" anchor="b"/>
                </a:tc>
                <a:extLst>
                  <a:ext uri="{0D108BD9-81ED-4DB2-BD59-A6C34878D82A}">
                    <a16:rowId xmlns:a16="http://schemas.microsoft.com/office/drawing/2014/main" val="4158108444"/>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49046.13</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54890.64</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48649.21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6241.44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660.36</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5581.08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15317.42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-102816.95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0.8227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12601.68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-109777.12</a:t>
                      </a:r>
                    </a:p>
                  </a:txBody>
                  <a:tcPr marL="7620" marR="7620" marT="7620" marB="0" anchor="b"/>
                </a:tc>
                <a:extLst>
                  <a:ext uri="{0D108BD9-81ED-4DB2-BD59-A6C34878D82A}">
                    <a16:rowId xmlns:a16="http://schemas.microsoft.com/office/drawing/2014/main" val="448777595"/>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51596.53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57738.52</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51543.83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6194.68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648.67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5546.01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15282.36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-87534.59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0.7835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11974.13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-97802.99</a:t>
                      </a:r>
                    </a:p>
                  </a:txBody>
                  <a:tcPr marL="7620" marR="7620" marT="7620" marB="0" anchor="b"/>
                </a:tc>
                <a:extLst>
                  <a:ext uri="{0D108BD9-81ED-4DB2-BD59-A6C34878D82A}">
                    <a16:rowId xmlns:a16="http://schemas.microsoft.com/office/drawing/2014/main" val="4094966483"/>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54279.55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60734.48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54610.69</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6123.79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630.95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5492.85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15229.19</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-72305.40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0.7462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11364.26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-86438.74</a:t>
                      </a:r>
                    </a:p>
                  </a:txBody>
                  <a:tcPr marL="7620" marR="7620" marT="7620" marB="0" anchor="b"/>
                </a:tc>
                <a:extLst>
                  <a:ext uri="{0D108BD9-81ED-4DB2-BD59-A6C34878D82A}">
                    <a16:rowId xmlns:a16="http://schemas.microsoft.com/office/drawing/2014/main" val="271052128"/>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57102.08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63886.24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57860.03</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6026.21</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606.55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5419.66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15156.00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-57149.40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0.7107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10771.09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-75667.65</a:t>
                      </a:r>
                    </a:p>
                  </a:txBody>
                  <a:tcPr marL="7620" marR="7620" marT="7620" marB="0" anchor="b"/>
                </a:tc>
                <a:extLst>
                  <a:ext uri="{0D108BD9-81ED-4DB2-BD59-A6C34878D82A}">
                    <a16:rowId xmlns:a16="http://schemas.microsoft.com/office/drawing/2014/main" val="1928335316"/>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60071.39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67201.89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61302.70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5899.19</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589.92</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5309.27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15045.62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-42103.78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0.6768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10183.47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-65484.18</a:t>
                      </a:r>
                    </a:p>
                  </a:txBody>
                  <a:tcPr marL="7620" marR="7620" marT="7620" marB="0" anchor="b"/>
                </a:tc>
                <a:extLst>
                  <a:ext uri="{0D108BD9-81ED-4DB2-BD59-A6C34878D82A}">
                    <a16:rowId xmlns:a16="http://schemas.microsoft.com/office/drawing/2014/main" val="1973496728"/>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63195.11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70689.95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64950.21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5739.74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573.97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5165.77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14902.11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-27201.67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0.6446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9606.03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-55878.15</a:t>
                      </a:r>
                    </a:p>
                  </a:txBody>
                  <a:tcPr marL="7620" marR="7620" marT="7620" marB="0" anchor="b"/>
                </a:tc>
                <a:extLst>
                  <a:ext uri="{0D108BD9-81ED-4DB2-BD59-A6C34878D82A}">
                    <a16:rowId xmlns:a16="http://schemas.microsoft.com/office/drawing/2014/main" val="1561589305"/>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66481.25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74359.39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68814.75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5544.65</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554.46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4990.18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14726.53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-12475.14</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0.6139</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9040.81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-46837.34</a:t>
                      </a:r>
                    </a:p>
                  </a:txBody>
                  <a:tcPr marL="7620" marR="7620" marT="7620" marB="0" anchor="b"/>
                </a:tc>
                <a:extLst>
                  <a:ext uri="{0D108BD9-81ED-4DB2-BD59-A6C34878D82A}">
                    <a16:rowId xmlns:a16="http://schemas.microsoft.com/office/drawing/2014/main" val="286340196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69938.28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78219.65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72909.22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5310.42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531.04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4779.38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14515.72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2040.58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0.5847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8487.04</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-38350.30</a:t>
                      </a:r>
                    </a:p>
                  </a:txBody>
                  <a:tcPr marL="7620" marR="7620" marT="7620" marB="0" anchor="b"/>
                </a:tc>
                <a:extLst>
                  <a:ext uri="{0D108BD9-81ED-4DB2-BD59-A6C34878D82A}">
                    <a16:rowId xmlns:a16="http://schemas.microsoft.com/office/drawing/2014/main" val="2803726994"/>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73575.07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82280.63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77247.32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5033.31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503.33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4529.98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14266.32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16306.90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0.5568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7944.02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-30406.27</a:t>
                      </a:r>
                    </a:p>
                  </a:txBody>
                  <a:tcPr marL="7620" marR="7620" marT="7620" marB="0" anchor="b"/>
                </a:tc>
                <a:extLst>
                  <a:ext uri="{0D108BD9-81ED-4DB2-BD59-A6C34878D82A}">
                    <a16:rowId xmlns:a16="http://schemas.microsoft.com/office/drawing/2014/main" val="3419655138"/>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77400.97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86552.79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81843.54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4709.25</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470.93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4238.33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13974.67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30281.57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0.5303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7411.07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-22995.21</a:t>
                      </a:r>
                    </a:p>
                  </a:txBody>
                  <a:tcPr marL="7620" marR="7620" marT="7620" marB="0" anchor="b"/>
                </a:tc>
                <a:extLst>
                  <a:ext uri="{0D108BD9-81ED-4DB2-BD59-A6C34878D82A}">
                    <a16:rowId xmlns:a16="http://schemas.microsoft.com/office/drawing/2014/main" val="139867561"/>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81425.82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91047.10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86713.23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4333.87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433.39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3900.48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13636.83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43918.40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6887.52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-16107.69</a:t>
                      </a:r>
                    </a:p>
                  </a:txBody>
                  <a:tcPr marL="7620" marR="7620" marT="7620" marB="0" anchor="b"/>
                </a:tc>
                <a:extLst>
                  <a:ext uri="{0D108BD9-81ED-4DB2-BD59-A6C34878D82A}">
                    <a16:rowId xmlns:a16="http://schemas.microsoft.com/office/drawing/2014/main" val="1693220107"/>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85659.96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95775.11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91872.67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3902.44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390.24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3512.20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13248.54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57166.94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0.4810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6372.78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-9734.91</a:t>
                      </a:r>
                    </a:p>
                  </a:txBody>
                  <a:tcPr marL="7620" marR="7620" marT="7620" marB="0" anchor="b"/>
                </a:tc>
                <a:extLst>
                  <a:ext uri="{0D108BD9-81ED-4DB2-BD59-A6C34878D82A}">
                    <a16:rowId xmlns:a16="http://schemas.microsoft.com/office/drawing/2014/main" val="109884259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90114.28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100748.98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97339.09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3409.89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340.99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3068.90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12805.25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69972.19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0.4581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5866.23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-3868.68</a:t>
                      </a:r>
                    </a:p>
                  </a:txBody>
                  <a:tcPr marL="7620" marR="7620" marT="7620" marB="0" anchor="b"/>
                </a:tc>
                <a:extLst>
                  <a:ext uri="{0D108BD9-81ED-4DB2-BD59-A6C34878D82A}">
                    <a16:rowId xmlns:a16="http://schemas.microsoft.com/office/drawing/2014/main" val="176278018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94800.22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105981.49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103130.77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2850.73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285.07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2565.65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12302.00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82274.19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0.4363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5367.32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1498.64</a:t>
                      </a:r>
                    </a:p>
                  </a:txBody>
                  <a:tcPr marL="7620" marR="7620" marT="7620" marB="0" anchor="b"/>
                </a:tc>
                <a:extLst>
                  <a:ext uri="{0D108BD9-81ED-4DB2-BD59-A6C34878D82A}">
                    <a16:rowId xmlns:a16="http://schemas.microsoft.com/office/drawing/2014/main" val="750323235"/>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99729.84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111486.09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109267.05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2219.05</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221.90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1997.14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11733.49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94007.67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0.4155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4875.51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6374.15</a:t>
                      </a:r>
                    </a:p>
                  </a:txBody>
                  <a:tcPr marL="7620" marR="7620" marT="7620" marB="0" anchor="b"/>
                </a:tc>
                <a:extLst>
                  <a:ext uri="{0D108BD9-81ED-4DB2-BD59-A6C34878D82A}">
                    <a16:rowId xmlns:a16="http://schemas.microsoft.com/office/drawing/2014/main" val="368433822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104915.79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117276.93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115768.44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1508.50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150.85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1357.65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11093.99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105101.66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0.3957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4390.27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10764.42</a:t>
                      </a:r>
                    </a:p>
                  </a:txBody>
                  <a:tcPr marL="7620" marR="7620" marT="7620" marB="0" anchor="b"/>
                </a:tc>
                <a:extLst>
                  <a:ext uri="{0D108BD9-81ED-4DB2-BD59-A6C34878D82A}">
                    <a16:rowId xmlns:a16="http://schemas.microsoft.com/office/drawing/2014/main" val="95882377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110371.41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123368.90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122656.66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712.24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71.22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641.02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10377.36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115479.02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0.3769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3911.12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14675.53</a:t>
                      </a:r>
                    </a:p>
                  </a:txBody>
                  <a:tcPr marL="7620" marR="7620" marT="7620" marB="0" anchor="b"/>
                </a:tc>
                <a:extLst>
                  <a:ext uri="{0D108BD9-81ED-4DB2-BD59-A6C34878D82A}">
                    <a16:rowId xmlns:a16="http://schemas.microsoft.com/office/drawing/2014/main" val="3548157436"/>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116110.72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129777.65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129954.73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-177.08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-177.08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9559.26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125038.28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0.3589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3431.22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18106.76</a:t>
                      </a:r>
                    </a:p>
                  </a:txBody>
                  <a:tcPr marL="7620" marR="7620" marT="7620" marB="0" anchor="b"/>
                </a:tc>
                <a:extLst>
                  <a:ext uri="{0D108BD9-81ED-4DB2-BD59-A6C34878D82A}">
                    <a16:rowId xmlns:a16="http://schemas.microsoft.com/office/drawing/2014/main" val="3990637830"/>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122148.48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136519.65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137687.03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-1167.39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-1167.39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8568.96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133607.24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0.3418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2929.30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21036.05</a:t>
                      </a:r>
                    </a:p>
                  </a:txBody>
                  <a:tcPr marL="7620" marR="7620" marT="7620" marB="0" anchor="b"/>
                </a:tc>
                <a:extLst>
                  <a:ext uri="{0D108BD9-81ED-4DB2-BD59-A6C34878D82A}">
                    <a16:rowId xmlns:a16="http://schemas.microsoft.com/office/drawing/2014/main" val="1230804338"/>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128500.20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143612.23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145879.41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-2267.18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-2267.18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7469.16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141076.40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0.3256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2431.75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23467.80</a:t>
                      </a:r>
                    </a:p>
                  </a:txBody>
                  <a:tcPr marL="7620" marR="7620" marT="7620" marB="0" anchor="b"/>
                </a:tc>
                <a:extLst>
                  <a:ext uri="{0D108BD9-81ED-4DB2-BD59-A6C34878D82A}">
                    <a16:rowId xmlns:a16="http://schemas.microsoft.com/office/drawing/2014/main" val="4059026590"/>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135182.21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151073.63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154559.24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-3485.61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-3485.61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6250.74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147327.14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0.3101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1938.15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25405.95</a:t>
                      </a:r>
                    </a:p>
                  </a:txBody>
                  <a:tcPr marL="7620" marR="7620" marT="7620" marB="0" anchor="b"/>
                </a:tc>
                <a:extLst>
                  <a:ext uri="{0D108BD9-81ED-4DB2-BD59-A6C34878D82A}">
                    <a16:rowId xmlns:a16="http://schemas.microsoft.com/office/drawing/2014/main" val="4139663567"/>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142211.68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158923.02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163755.51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-4832.49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-4832.49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4903.86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152231.00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0.2953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1448.12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26854.07</a:t>
                      </a:r>
                    </a:p>
                  </a:txBody>
                  <a:tcPr marL="7620" marR="7620" marT="7620" marB="0" anchor="b"/>
                </a:tc>
                <a:extLst>
                  <a:ext uri="{0D108BD9-81ED-4DB2-BD59-A6C34878D82A}">
                    <a16:rowId xmlns:a16="http://schemas.microsoft.com/office/drawing/2014/main" val="1216599168"/>
                  </a:ext>
                </a:extLst>
              </a:tr>
            </a:tbl>
          </a:graphicData>
        </a:graphic>
      </p:graphicFrame>
      <p:sp>
        <p:nvSpPr>
          <p:cNvPr id="6" name="Rectangle 5"/>
          <p:cNvSpPr/>
          <p:nvPr/>
        </p:nvSpPr>
        <p:spPr>
          <a:xfrm>
            <a:off x="10556892" y="2574900"/>
            <a:ext cx="1505540" cy="369332"/>
          </a:xfrm>
          <a:prstGeom prst="rect">
            <a:avLst/>
          </a:prstGeom>
        </p:spPr>
        <p:txBody>
          <a:bodyPr wrap="none">
            <a:spAutoFit/>
          </a:bodyPr>
          <a:lstStyle/>
          <a:p>
            <a:r>
              <a:rPr lang="mn-MN" b="1" dirty="0">
                <a:latin typeface="Times New Roman" panose="02020603050405020304" pitchFamily="18" charset="0"/>
                <a:ea typeface="Calibri" panose="020F0502020204030204" pitchFamily="34" charset="0"/>
                <a:cs typeface="Mongolian Baiti" panose="03000500000000000000" pitchFamily="66" charset="0"/>
              </a:rPr>
              <a:t>Шивээ-Овоо</a:t>
            </a:r>
            <a:endParaRPr lang="en-US" b="1" dirty="0"/>
          </a:p>
        </p:txBody>
      </p:sp>
      <p:graphicFrame>
        <p:nvGraphicFramePr>
          <p:cNvPr id="7" name="Table 6"/>
          <p:cNvGraphicFramePr>
            <a:graphicFrameLocks noGrp="1"/>
          </p:cNvGraphicFramePr>
          <p:nvPr/>
        </p:nvGraphicFramePr>
        <p:xfrm>
          <a:off x="10556892" y="3110317"/>
          <a:ext cx="1505540" cy="1005840"/>
        </p:xfrm>
        <a:graphic>
          <a:graphicData uri="http://schemas.openxmlformats.org/drawingml/2006/table">
            <a:tbl>
              <a:tblPr>
                <a:tableStyleId>{5C22544A-7EE6-4342-B048-85BDC9FD1C3A}</a:tableStyleId>
              </a:tblPr>
              <a:tblGrid>
                <a:gridCol w="604075">
                  <a:extLst>
                    <a:ext uri="{9D8B030D-6E8A-4147-A177-3AD203B41FA5}">
                      <a16:colId xmlns:a16="http://schemas.microsoft.com/office/drawing/2014/main" val="3767033715"/>
                    </a:ext>
                  </a:extLst>
                </a:gridCol>
                <a:gridCol w="901465">
                  <a:extLst>
                    <a:ext uri="{9D8B030D-6E8A-4147-A177-3AD203B41FA5}">
                      <a16:colId xmlns:a16="http://schemas.microsoft.com/office/drawing/2014/main" val="2477294253"/>
                    </a:ext>
                  </a:extLst>
                </a:gridCol>
              </a:tblGrid>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IRR</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6.78%</a:t>
                      </a:r>
                    </a:p>
                  </a:txBody>
                  <a:tcPr marL="7620" marR="7620" marT="7620" marB="0" anchor="b"/>
                </a:tc>
                <a:extLst>
                  <a:ext uri="{0D108BD9-81ED-4DB2-BD59-A6C34878D82A}">
                    <a16:rowId xmlns:a16="http://schemas.microsoft.com/office/drawing/2014/main" val="3264496184"/>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10.86</a:t>
                      </a:r>
                    </a:p>
                  </a:txBody>
                  <a:tcPr marL="7620" marR="7620" marT="7620" marB="0" anchor="ctr"/>
                </a:tc>
                <a:extLst>
                  <a:ext uri="{0D108BD9-81ED-4DB2-BD59-A6C34878D82A}">
                    <a16:rowId xmlns:a16="http://schemas.microsoft.com/office/drawing/2014/main" val="2880194390"/>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DPBP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16.69</a:t>
                      </a:r>
                    </a:p>
                  </a:txBody>
                  <a:tcPr marL="7620" marR="7620" marT="7620" marB="0" anchor="ctr"/>
                </a:tc>
                <a:extLst>
                  <a:ext uri="{0D108BD9-81ED-4DB2-BD59-A6C34878D82A}">
                    <a16:rowId xmlns:a16="http://schemas.microsoft.com/office/drawing/2014/main" val="2941216424"/>
                  </a:ext>
                </a:extLst>
              </a:tr>
              <a:tr h="17526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NPV</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26854.07</a:t>
                      </a:r>
                    </a:p>
                  </a:txBody>
                  <a:tcPr marL="7620" marR="7620" marT="7620" marB="0" anchor="ctr"/>
                </a:tc>
                <a:extLst>
                  <a:ext uri="{0D108BD9-81ED-4DB2-BD59-A6C34878D82A}">
                    <a16:rowId xmlns:a16="http://schemas.microsoft.com/office/drawing/2014/main" val="3511230961"/>
                  </a:ext>
                </a:extLst>
              </a:tr>
            </a:tbl>
          </a:graphicData>
        </a:graphic>
      </p:graphicFrame>
    </p:spTree>
    <p:extLst>
      <p:ext uri="{BB962C8B-B14F-4D97-AF65-F5344CB8AC3E}">
        <p14:creationId xmlns:p14="http://schemas.microsoft.com/office/powerpoint/2010/main" val="1579651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4" name="Rectangle 3"/>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5" name="Table 4"/>
          <p:cNvGraphicFramePr>
            <a:graphicFrameLocks noGrp="1"/>
          </p:cNvGraphicFramePr>
          <p:nvPr/>
        </p:nvGraphicFramePr>
        <p:xfrm>
          <a:off x="308651" y="1182522"/>
          <a:ext cx="10116750" cy="5487660"/>
        </p:xfrm>
        <a:graphic>
          <a:graphicData uri="http://schemas.openxmlformats.org/drawingml/2006/table">
            <a:tbl>
              <a:tblPr>
                <a:tableStyleId>{5C22544A-7EE6-4342-B048-85BDC9FD1C3A}</a:tableStyleId>
              </a:tblPr>
              <a:tblGrid>
                <a:gridCol w="466052">
                  <a:extLst>
                    <a:ext uri="{9D8B030D-6E8A-4147-A177-3AD203B41FA5}">
                      <a16:colId xmlns:a16="http://schemas.microsoft.com/office/drawing/2014/main" val="1521597751"/>
                    </a:ext>
                  </a:extLst>
                </a:gridCol>
                <a:gridCol w="738864">
                  <a:extLst>
                    <a:ext uri="{9D8B030D-6E8A-4147-A177-3AD203B41FA5}">
                      <a16:colId xmlns:a16="http://schemas.microsoft.com/office/drawing/2014/main" val="1053340911"/>
                    </a:ext>
                  </a:extLst>
                </a:gridCol>
                <a:gridCol w="738864">
                  <a:extLst>
                    <a:ext uri="{9D8B030D-6E8A-4147-A177-3AD203B41FA5}">
                      <a16:colId xmlns:a16="http://schemas.microsoft.com/office/drawing/2014/main" val="1104691795"/>
                    </a:ext>
                  </a:extLst>
                </a:gridCol>
                <a:gridCol w="841168">
                  <a:extLst>
                    <a:ext uri="{9D8B030D-6E8A-4147-A177-3AD203B41FA5}">
                      <a16:colId xmlns:a16="http://schemas.microsoft.com/office/drawing/2014/main" val="440608658"/>
                    </a:ext>
                  </a:extLst>
                </a:gridCol>
                <a:gridCol w="878037">
                  <a:extLst>
                    <a:ext uri="{9D8B030D-6E8A-4147-A177-3AD203B41FA5}">
                      <a16:colId xmlns:a16="http://schemas.microsoft.com/office/drawing/2014/main" val="626691669"/>
                    </a:ext>
                  </a:extLst>
                </a:gridCol>
                <a:gridCol w="804299">
                  <a:extLst>
                    <a:ext uri="{9D8B030D-6E8A-4147-A177-3AD203B41FA5}">
                      <a16:colId xmlns:a16="http://schemas.microsoft.com/office/drawing/2014/main" val="1430144420"/>
                    </a:ext>
                  </a:extLst>
                </a:gridCol>
                <a:gridCol w="659294">
                  <a:extLst>
                    <a:ext uri="{9D8B030D-6E8A-4147-A177-3AD203B41FA5}">
                      <a16:colId xmlns:a16="http://schemas.microsoft.com/office/drawing/2014/main" val="633740888"/>
                    </a:ext>
                  </a:extLst>
                </a:gridCol>
                <a:gridCol w="670661">
                  <a:extLst>
                    <a:ext uri="{9D8B030D-6E8A-4147-A177-3AD203B41FA5}">
                      <a16:colId xmlns:a16="http://schemas.microsoft.com/office/drawing/2014/main" val="2766469288"/>
                    </a:ext>
                  </a:extLst>
                </a:gridCol>
                <a:gridCol w="932105">
                  <a:extLst>
                    <a:ext uri="{9D8B030D-6E8A-4147-A177-3AD203B41FA5}">
                      <a16:colId xmlns:a16="http://schemas.microsoft.com/office/drawing/2014/main" val="983111262"/>
                    </a:ext>
                  </a:extLst>
                </a:gridCol>
                <a:gridCol w="1006878">
                  <a:extLst>
                    <a:ext uri="{9D8B030D-6E8A-4147-A177-3AD203B41FA5}">
                      <a16:colId xmlns:a16="http://schemas.microsoft.com/office/drawing/2014/main" val="1260436726"/>
                    </a:ext>
                  </a:extLst>
                </a:gridCol>
                <a:gridCol w="539052">
                  <a:extLst>
                    <a:ext uri="{9D8B030D-6E8A-4147-A177-3AD203B41FA5}">
                      <a16:colId xmlns:a16="http://schemas.microsoft.com/office/drawing/2014/main" val="1787612159"/>
                    </a:ext>
                  </a:extLst>
                </a:gridCol>
                <a:gridCol w="738864">
                  <a:extLst>
                    <a:ext uri="{9D8B030D-6E8A-4147-A177-3AD203B41FA5}">
                      <a16:colId xmlns:a16="http://schemas.microsoft.com/office/drawing/2014/main" val="3217551688"/>
                    </a:ext>
                  </a:extLst>
                </a:gridCol>
                <a:gridCol w="1102612">
                  <a:extLst>
                    <a:ext uri="{9D8B030D-6E8A-4147-A177-3AD203B41FA5}">
                      <a16:colId xmlns:a16="http://schemas.microsoft.com/office/drawing/2014/main" val="717605868"/>
                    </a:ext>
                  </a:extLst>
                </a:gridCol>
              </a:tblGrid>
              <a:tr h="450138">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Д/д</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l" fontAlgn="b"/>
                      <a:r>
                        <a:rPr lang="mn-MN" sz="1200" u="none" strike="noStrike" dirty="0">
                          <a:effectLst/>
                          <a:latin typeface="Times New Roman" panose="02020603050405020304" pitchFamily="18" charset="0"/>
                          <a:cs typeface="Times New Roman" panose="02020603050405020304" pitchFamily="18" charset="0"/>
                        </a:rPr>
                        <a:t>Түгээсэн дулаан</a:t>
                      </a:r>
                      <a:endParaRPr lang="mn-MN" sz="12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Дулааны үнэ</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Борлуулалтын орлого</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dirty="0">
                          <a:effectLst/>
                          <a:latin typeface="Times New Roman" panose="02020603050405020304" pitchFamily="18" charset="0"/>
                          <a:cs typeface="Times New Roman" panose="02020603050405020304" pitchFamily="18" charset="0"/>
                        </a:rPr>
                        <a:t>Ашиглалтын зардал</a:t>
                      </a:r>
                      <a:endParaRPr lang="mn-MN" sz="1200" b="0" i="0" u="none" strike="noStrike" dirty="0">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Нийт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ctr" fontAlgn="ctr"/>
                      <a:r>
                        <a:rPr lang="mn-MN" sz="1200" u="none" strike="noStrike">
                          <a:effectLst/>
                          <a:latin typeface="Times New Roman" panose="02020603050405020304" pitchFamily="18" charset="0"/>
                          <a:cs typeface="Times New Roman" panose="02020603050405020304" pitchFamily="18" charset="0"/>
                        </a:rPr>
                        <a:t>Татвар</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ашиг</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Цэвэр мөнгөн урсгал</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ДК</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mn-MN" sz="1200" u="none" strike="noStrike">
                          <a:effectLst/>
                          <a:latin typeface="Times New Roman" panose="02020603050405020304" pitchFamily="18" charset="0"/>
                          <a:cs typeface="Times New Roman" panose="02020603050405020304" pitchFamily="18" charset="0"/>
                        </a:rPr>
                        <a:t>Хуримтлагдсан дискаунт тооцсон ЦМУ</a:t>
                      </a:r>
                      <a:endParaRPr lang="mn-MN" sz="1200" b="0" i="0" u="none" strike="noStrike">
                        <a:solidFill>
                          <a:srgbClr val="FFFFFF"/>
                        </a:solidFill>
                        <a:effectLst/>
                        <a:latin typeface="Times New Roman" panose="02020603050405020304" pitchFamily="18" charset="0"/>
                        <a:cs typeface="Times New Roman" panose="02020603050405020304" pitchFamily="18" charset="0"/>
                      </a:endParaRPr>
                    </a:p>
                  </a:txBody>
                  <a:tcPr marL="6820" marR="6820" marT="6820" marB="0" anchor="b"/>
                </a:tc>
                <a:extLst>
                  <a:ext uri="{0D108BD9-81ED-4DB2-BD59-A6C34878D82A}">
                    <a16:rowId xmlns:a16="http://schemas.microsoft.com/office/drawing/2014/main" val="1353671772"/>
                  </a:ext>
                </a:extLst>
              </a:tr>
              <a:tr h="150046">
                <a:tc>
                  <a:txBody>
                    <a:bodyPr/>
                    <a:lstStyle/>
                    <a:p>
                      <a:pPr algn="l" fontAlgn="b"/>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l"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5.20%</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5.95%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-164141.61</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0.05</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tc>
                  <a:txBody>
                    <a:bodyPr/>
                    <a:lstStyle/>
                    <a:p>
                      <a:pPr algn="l"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tc>
                <a:extLst>
                  <a:ext uri="{0D108BD9-81ED-4DB2-BD59-A6C34878D82A}">
                    <a16:rowId xmlns:a16="http://schemas.microsoft.com/office/drawing/2014/main" val="3481172351"/>
                  </a:ext>
                </a:extLst>
              </a:tr>
              <a:tr h="15004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41355.92</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46303.45</a:t>
                      </a:r>
                    </a:p>
                  </a:txBody>
                  <a:tcPr marL="7620" marR="7620" marT="7620" marB="0" anchor="ctr"/>
                </a:tc>
                <a:tc>
                  <a:txBody>
                    <a:bodyPr/>
                    <a:lstStyle/>
                    <a:p>
                      <a:pPr algn="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40156.24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6147.21</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636.80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5510.40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15246.75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-148894.86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0.9524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14520.71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-149620.89</a:t>
                      </a:r>
                    </a:p>
                  </a:txBody>
                  <a:tcPr marL="7620" marR="7620" marT="7620" marB="0" anchor="b"/>
                </a:tc>
                <a:extLst>
                  <a:ext uri="{0D108BD9-81ED-4DB2-BD59-A6C34878D82A}">
                    <a16:rowId xmlns:a16="http://schemas.microsoft.com/office/drawing/2014/main" val="136273304"/>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43506.43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48704.79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42545.54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6159.25</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639.81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5519.44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15255.78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-133639.07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0.9070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13837.45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-135783.45</a:t>
                      </a:r>
                    </a:p>
                  </a:txBody>
                  <a:tcPr marL="7620" marR="7620" marT="7620" marB="0" anchor="b"/>
                </a:tc>
                <a:extLst>
                  <a:ext uri="{0D108BD9-81ED-4DB2-BD59-A6C34878D82A}">
                    <a16:rowId xmlns:a16="http://schemas.microsoft.com/office/drawing/2014/main" val="35088140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45768.76</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51231.00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45077.00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6154.01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638.50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5515.50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15251.85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-118387.23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0.8638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13175.12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-122608.33</a:t>
                      </a:r>
                    </a:p>
                  </a:txBody>
                  <a:tcPr marL="7620" marR="7620" marT="7620" marB="0" anchor="b"/>
                </a:tc>
                <a:extLst>
                  <a:ext uri="{0D108BD9-81ED-4DB2-BD59-A6C34878D82A}">
                    <a16:rowId xmlns:a16="http://schemas.microsoft.com/office/drawing/2014/main" val="841321243"/>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48148.74</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53888.58</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47759.08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6129.50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632.38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5497.13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15233.47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-103153.76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0.8227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12532.61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-110075.71</a:t>
                      </a:r>
                    </a:p>
                  </a:txBody>
                  <a:tcPr marL="7620" marR="7620" marT="7620" marB="0" anchor="b"/>
                </a:tc>
                <a:extLst>
                  <a:ext uri="{0D108BD9-81ED-4DB2-BD59-A6C34878D82A}">
                    <a16:rowId xmlns:a16="http://schemas.microsoft.com/office/drawing/2014/main" val="780199236"/>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50652.47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56684.35</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50600.74</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6083.61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620.90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5462.70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15199.05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-87954.71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0.7835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11908.85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-98166.86</a:t>
                      </a:r>
                    </a:p>
                  </a:txBody>
                  <a:tcPr marL="7620" marR="7620" marT="7620" marB="0" anchor="b"/>
                </a:tc>
                <a:extLst>
                  <a:ext uri="{0D108BD9-81ED-4DB2-BD59-A6C34878D82A}">
                    <a16:rowId xmlns:a16="http://schemas.microsoft.com/office/drawing/2014/main" val="2616126307"/>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53286.40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59625.50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53611.49</a:t>
                      </a:r>
                    </a:p>
                  </a:txBody>
                  <a:tcPr marL="7620" marR="7620" marT="7620" marB="0" anchor="b"/>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6014.01</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603.50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5410.51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15146.85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-72807.85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0.7462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11302.81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-86864.05</a:t>
                      </a:r>
                    </a:p>
                  </a:txBody>
                  <a:tcPr marL="7620" marR="7620" marT="7620" marB="0" anchor="b"/>
                </a:tc>
                <a:extLst>
                  <a:ext uri="{0D108BD9-81ED-4DB2-BD59-A6C34878D82A}">
                    <a16:rowId xmlns:a16="http://schemas.microsoft.com/office/drawing/2014/main" val="406285184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56057.30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62719.59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56801.37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5918.22</a:t>
                      </a:r>
                    </a:p>
                  </a:txBody>
                  <a:tcPr marL="7620" marR="7620" marT="7620" marB="0" anchor="ctr"/>
                </a:tc>
                <a:tc>
                  <a:txBody>
                    <a:bodyPr/>
                    <a:lstStyle/>
                    <a:p>
                      <a:pPr algn="ctr" fontAlgn="ctr"/>
                      <a:r>
                        <a:rPr lang="en-US" sz="1000" b="0" i="0" u="none" strike="noStrike" dirty="0">
                          <a:solidFill>
                            <a:srgbClr val="000000"/>
                          </a:solidFill>
                          <a:effectLst/>
                          <a:latin typeface="Times New Roman" panose="02020603050405020304" pitchFamily="18" charset="0"/>
                          <a:cs typeface="Times New Roman" panose="02020603050405020304" pitchFamily="18" charset="0"/>
                        </a:rPr>
                        <a:t>591.82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5326.40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15062.74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-57745.11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0.7107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10704.81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-76159.24</a:t>
                      </a:r>
                    </a:p>
                  </a:txBody>
                  <a:tcPr marL="7620" marR="7620" marT="7620" marB="0" anchor="b"/>
                </a:tc>
                <a:extLst>
                  <a:ext uri="{0D108BD9-81ED-4DB2-BD59-A6C34878D82A}">
                    <a16:rowId xmlns:a16="http://schemas.microsoft.com/office/drawing/2014/main" val="124507864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58972.28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65974.57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60181.05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5793.52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579.35</a:t>
                      </a:r>
                    </a:p>
                  </a:txBody>
                  <a:tcPr marL="7620" marR="7620" marT="7620" marB="0" anchor="ctr"/>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5214.17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14950.51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-42794.60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0.6768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10119.09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-66040.14</a:t>
                      </a:r>
                    </a:p>
                  </a:txBody>
                  <a:tcPr marL="7620" marR="7620" marT="7620" marB="0" anchor="b"/>
                </a:tc>
                <a:extLst>
                  <a:ext uri="{0D108BD9-81ED-4DB2-BD59-A6C34878D82A}">
                    <a16:rowId xmlns:a16="http://schemas.microsoft.com/office/drawing/2014/main" val="2767374463"/>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62038.83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69398.81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63761.83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5636.99</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563.70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5073.29</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14809.63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-27984.97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0.6446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9546.42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-56493.72</a:t>
                      </a:r>
                    </a:p>
                  </a:txBody>
                  <a:tcPr marL="7620" marR="7620" marT="7620" marB="0" anchor="b"/>
                </a:tc>
                <a:extLst>
                  <a:ext uri="{0D108BD9-81ED-4DB2-BD59-A6C34878D82A}">
                    <a16:rowId xmlns:a16="http://schemas.microsoft.com/office/drawing/2014/main" val="2425546341"/>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65264.85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73001.12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67555.65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5445.46</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544.55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4900.92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14637.26</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-13347.71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0.6139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8986.01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-47507.71</a:t>
                      </a:r>
                    </a:p>
                  </a:txBody>
                  <a:tcPr marL="7620" marR="7620" marT="7620" marB="0" anchor="b"/>
                </a:tc>
                <a:extLst>
                  <a:ext uri="{0D108BD9-81ED-4DB2-BD59-A6C34878D82A}">
                    <a16:rowId xmlns:a16="http://schemas.microsoft.com/office/drawing/2014/main" val="208692334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68658.63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76790.74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71575.21</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5215.52</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521.55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4693.97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14430.31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1082.61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0.5847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8437.11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-39070.61</a:t>
                      </a:r>
                    </a:p>
                  </a:txBody>
                  <a:tcPr marL="7620" marR="7620" marT="7620" marB="0" anchor="b"/>
                </a:tc>
                <a:extLst>
                  <a:ext uri="{0D108BD9-81ED-4DB2-BD59-A6C34878D82A}">
                    <a16:rowId xmlns:a16="http://schemas.microsoft.com/office/drawing/2014/main" val="166060680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72228.87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80777.42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75833.94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4943.48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494.35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4449.13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14185.48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15268.08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0.5568</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7899.00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-31171.60</a:t>
                      </a:r>
                    </a:p>
                  </a:txBody>
                  <a:tcPr marL="7620" marR="7620" marT="7620" marB="0" anchor="b"/>
                </a:tc>
                <a:extLst>
                  <a:ext uri="{0D108BD9-81ED-4DB2-BD59-A6C34878D82A}">
                    <a16:rowId xmlns:a16="http://schemas.microsoft.com/office/drawing/2014/main" val="104700463"/>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75984.78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84971.41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80346.06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4625.35</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462.54</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4162.82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13899.16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29167.24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0.5303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7371.02</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-23800.58</a:t>
                      </a:r>
                    </a:p>
                  </a:txBody>
                  <a:tcPr marL="7620" marR="7620" marT="7620" marB="0" anchor="b"/>
                </a:tc>
                <a:extLst>
                  <a:ext uri="{0D108BD9-81ED-4DB2-BD59-A6C34878D82A}">
                    <a16:rowId xmlns:a16="http://schemas.microsoft.com/office/drawing/2014/main" val="80250676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79935.98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89383.49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85126.65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4256.84</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425.68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3831.15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13567.50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42734.74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0.5051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6852.51</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-16948.08</a:t>
                      </a:r>
                    </a:p>
                  </a:txBody>
                  <a:tcPr marL="7620" marR="7620" marT="7620" marB="0" anchor="b"/>
                </a:tc>
                <a:extLst>
                  <a:ext uri="{0D108BD9-81ED-4DB2-BD59-A6C34878D82A}">
                    <a16:rowId xmlns:a16="http://schemas.microsoft.com/office/drawing/2014/main" val="3563544614"/>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84092.66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94024.99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90191.69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3833.31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383.33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3449.98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13186.32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55921.06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0.4810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6342.85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-10605.23</a:t>
                      </a:r>
                    </a:p>
                  </a:txBody>
                  <a:tcPr marL="7620" marR="7620" marT="7620" marB="0" anchor="b"/>
                </a:tc>
                <a:extLst>
                  <a:ext uri="{0D108BD9-81ED-4DB2-BD59-A6C34878D82A}">
                    <a16:rowId xmlns:a16="http://schemas.microsoft.com/office/drawing/2014/main" val="614203333"/>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88465.47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98907.86</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95558.09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3349.77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334.98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3014.79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12751.13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68672.19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0.4581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5841.44</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-4763.79</a:t>
                      </a:r>
                    </a:p>
                  </a:txBody>
                  <a:tcPr marL="7620" marR="7620" marT="7620" marB="0" anchor="b"/>
                </a:tc>
                <a:extLst>
                  <a:ext uri="{0D108BD9-81ED-4DB2-BD59-A6C34878D82A}">
                    <a16:rowId xmlns:a16="http://schemas.microsoft.com/office/drawing/2014/main" val="3243894742"/>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93065.68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104044.63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101243.80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2800.83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280.08</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2520.75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12257.09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80929.28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0.4363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5347.73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583.94</a:t>
                      </a:r>
                    </a:p>
                  </a:txBody>
                  <a:tcPr marL="7620" marR="7620" marT="7620" marB="0" anchor="b"/>
                </a:tc>
                <a:extLst>
                  <a:ext uri="{0D108BD9-81ED-4DB2-BD59-A6C34878D82A}">
                    <a16:rowId xmlns:a16="http://schemas.microsoft.com/office/drawing/2014/main" val="3667033358"/>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97905.09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109448.51</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107267.80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2180.71</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218.07</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1962.64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11698.98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92628.26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0.4155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4861.17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5445.11</a:t>
                      </a:r>
                    </a:p>
                  </a:txBody>
                  <a:tcPr marL="7620" marR="7620" marT="7620" marB="0" anchor="b"/>
                </a:tc>
                <a:extLst>
                  <a:ext uri="{0D108BD9-81ED-4DB2-BD59-A6C34878D82A}">
                    <a16:rowId xmlns:a16="http://schemas.microsoft.com/office/drawing/2014/main" val="2422275051"/>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102996.16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115133.40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113650.24</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1483.16</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148.32</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1334.85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11071.19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103699.45</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0.3957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4381.25</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9826.35</a:t>
                      </a:r>
                    </a:p>
                  </a:txBody>
                  <a:tcPr marL="7620" marR="7620" marT="7620" marB="0" anchor="b"/>
                </a:tc>
                <a:extLst>
                  <a:ext uri="{0D108BD9-81ED-4DB2-BD59-A6C34878D82A}">
                    <a16:rowId xmlns:a16="http://schemas.microsoft.com/office/drawing/2014/main" val="2109414641"/>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108351.96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121113.90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120412.43</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701.47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70.15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631.33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10367.67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114067.12</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0.3769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3907.47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13733.82</a:t>
                      </a:r>
                    </a:p>
                  </a:txBody>
                  <a:tcPr marL="7620" marR="7620" marT="7620" marB="0" anchor="b"/>
                </a:tc>
                <a:extLst>
                  <a:ext uri="{0D108BD9-81ED-4DB2-BD59-A6C34878D82A}">
                    <a16:rowId xmlns:a16="http://schemas.microsoft.com/office/drawing/2014/main" val="1700455009"/>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113986.26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127405.39</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127576.97</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-171.58</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-171.58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9564.77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123631.89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0.3589</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3433.20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17167.02</a:t>
                      </a:r>
                    </a:p>
                  </a:txBody>
                  <a:tcPr marL="7620" marR="7620" marT="7620" marB="0" anchor="b"/>
                </a:tc>
                <a:extLst>
                  <a:ext uri="{0D108BD9-81ED-4DB2-BD59-A6C34878D82A}">
                    <a16:rowId xmlns:a16="http://schemas.microsoft.com/office/drawing/2014/main" val="4287665980"/>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119913.55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134024.03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135167.80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-1143.76</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-1143.76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8592.58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132224.47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0.3418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2937.37</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20104.39</a:t>
                      </a:r>
                    </a:p>
                  </a:txBody>
                  <a:tcPr marL="7620" marR="7620" marT="7620" marB="0" anchor="b"/>
                </a:tc>
                <a:extLst>
                  <a:ext uri="{0D108BD9-81ED-4DB2-BD59-A6C34878D82A}">
                    <a16:rowId xmlns:a16="http://schemas.microsoft.com/office/drawing/2014/main" val="1087160965"/>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126149.05</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140986.85</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143210.28</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-2223.43</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-2223.43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7512.91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139737.38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0.3256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2445.99</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22550.38</a:t>
                      </a:r>
                    </a:p>
                  </a:txBody>
                  <a:tcPr marL="7620" marR="7620" marT="7620" marB="0" anchor="b"/>
                </a:tc>
                <a:extLst>
                  <a:ext uri="{0D108BD9-81ED-4DB2-BD59-A6C34878D82A}">
                    <a16:rowId xmlns:a16="http://schemas.microsoft.com/office/drawing/2014/main" val="219665834"/>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132708.80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148311.73</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151731.29</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-3419.57</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-3419.57</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6316.78</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146054.16</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0.3101</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1958.63</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24509.01</a:t>
                      </a:r>
                    </a:p>
                  </a:txBody>
                  <a:tcPr marL="7620" marR="7620" marT="7620" marB="0" anchor="b"/>
                </a:tc>
                <a:extLst>
                  <a:ext uri="{0D108BD9-81ED-4DB2-BD59-A6C34878D82A}">
                    <a16:rowId xmlns:a16="http://schemas.microsoft.com/office/drawing/2014/main" val="1875568065"/>
                  </a:ext>
                </a:extLst>
              </a:tr>
              <a:tr h="150046">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820" marR="6820" marT="68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1116640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139609.66</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156017.50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160759.30</a:t>
                      </a:r>
                    </a:p>
                  </a:txBody>
                  <a:tcPr marL="7620" marR="7620" marT="7620" marB="0" anchor="b"/>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-4741.80</a:t>
                      </a:r>
                    </a:p>
                  </a:txBody>
                  <a:tcPr marL="7620" marR="7620" marT="7620" marB="0" anchor="ctr"/>
                </a:tc>
                <a:tc>
                  <a:txBody>
                    <a:bodyPr/>
                    <a:lstStyle/>
                    <a:p>
                      <a:pPr algn="ctr" fontAlgn="ctr"/>
                      <a:r>
                        <a:rPr lang="en-US"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7620" marR="7620" marT="7620" marB="0" anchor="ctr"/>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-4741.80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4994.54</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151048.70</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0.2953</a:t>
                      </a:r>
                    </a:p>
                  </a:txBody>
                  <a:tcPr marL="7620" marR="7620" marT="7620" marB="0" anchor="b"/>
                </a:tc>
                <a:tc>
                  <a:txBody>
                    <a:bodyPr/>
                    <a:lstStyle/>
                    <a:p>
                      <a:pPr algn="r" fontAlgn="b"/>
                      <a:r>
                        <a:rPr lang="en-US" sz="1000" b="0" i="0" u="none" strike="noStrike">
                          <a:solidFill>
                            <a:srgbClr val="000000"/>
                          </a:solidFill>
                          <a:effectLst/>
                          <a:latin typeface="Times New Roman" panose="02020603050405020304" pitchFamily="18" charset="0"/>
                          <a:cs typeface="Times New Roman" panose="02020603050405020304" pitchFamily="18" charset="0"/>
                        </a:rPr>
                        <a:t>1474.90</a:t>
                      </a:r>
                    </a:p>
                  </a:txBody>
                  <a:tcPr marL="7620" marR="7620" marT="7620" marB="0" anchor="b"/>
                </a:tc>
                <a:tc>
                  <a:txBody>
                    <a:bodyPr/>
                    <a:lstStyle/>
                    <a:p>
                      <a:pPr algn="r" fontAlgn="b"/>
                      <a:r>
                        <a:rPr lang="en-US" sz="1000" b="0" i="0" u="none" strike="noStrike" dirty="0">
                          <a:solidFill>
                            <a:srgbClr val="000000"/>
                          </a:solidFill>
                          <a:effectLst/>
                          <a:latin typeface="Times New Roman" panose="02020603050405020304" pitchFamily="18" charset="0"/>
                          <a:cs typeface="Times New Roman" panose="02020603050405020304" pitchFamily="18" charset="0"/>
                        </a:rPr>
                        <a:t>25983.91</a:t>
                      </a:r>
                    </a:p>
                  </a:txBody>
                  <a:tcPr marL="7620" marR="7620" marT="7620" marB="0" anchor="b"/>
                </a:tc>
                <a:extLst>
                  <a:ext uri="{0D108BD9-81ED-4DB2-BD59-A6C34878D82A}">
                    <a16:rowId xmlns:a16="http://schemas.microsoft.com/office/drawing/2014/main" val="58270093"/>
                  </a:ext>
                </a:extLst>
              </a:tr>
            </a:tbl>
          </a:graphicData>
        </a:graphic>
      </p:graphicFrame>
      <p:sp>
        <p:nvSpPr>
          <p:cNvPr id="6" name="Rectangle 5"/>
          <p:cNvSpPr/>
          <p:nvPr/>
        </p:nvSpPr>
        <p:spPr>
          <a:xfrm>
            <a:off x="10556892" y="2574900"/>
            <a:ext cx="1452642" cy="369332"/>
          </a:xfrm>
          <a:prstGeom prst="rect">
            <a:avLst/>
          </a:prstGeom>
        </p:spPr>
        <p:txBody>
          <a:bodyPr wrap="none">
            <a:spAutoFit/>
          </a:bodyPr>
          <a:lstStyle/>
          <a:p>
            <a:r>
              <a:rPr lang="mn-MN" b="1" dirty="0">
                <a:latin typeface="Times New Roman" panose="02020603050405020304" pitchFamily="18" charset="0"/>
                <a:ea typeface="Calibri" panose="020F0502020204030204" pitchFamily="34" charset="0"/>
                <a:cs typeface="Mongolian Baiti" panose="03000500000000000000" pitchFamily="66" charset="0"/>
              </a:rPr>
              <a:t>Бөөрөлжүүт</a:t>
            </a:r>
            <a:endParaRPr lang="en-US" b="1" dirty="0"/>
          </a:p>
        </p:txBody>
      </p:sp>
      <p:graphicFrame>
        <p:nvGraphicFramePr>
          <p:cNvPr id="7" name="Table 6"/>
          <p:cNvGraphicFramePr>
            <a:graphicFrameLocks noGrp="1"/>
          </p:cNvGraphicFramePr>
          <p:nvPr/>
        </p:nvGraphicFramePr>
        <p:xfrm>
          <a:off x="10556893" y="3073074"/>
          <a:ext cx="1452641" cy="1005840"/>
        </p:xfrm>
        <a:graphic>
          <a:graphicData uri="http://schemas.openxmlformats.org/drawingml/2006/table">
            <a:tbl>
              <a:tblPr>
                <a:tableStyleId>{5C22544A-7EE6-4342-B048-85BDC9FD1C3A}</a:tableStyleId>
              </a:tblPr>
              <a:tblGrid>
                <a:gridCol w="582850">
                  <a:extLst>
                    <a:ext uri="{9D8B030D-6E8A-4147-A177-3AD203B41FA5}">
                      <a16:colId xmlns:a16="http://schemas.microsoft.com/office/drawing/2014/main" val="1496820931"/>
                    </a:ext>
                  </a:extLst>
                </a:gridCol>
                <a:gridCol w="869791">
                  <a:extLst>
                    <a:ext uri="{9D8B030D-6E8A-4147-A177-3AD203B41FA5}">
                      <a16:colId xmlns:a16="http://schemas.microsoft.com/office/drawing/2014/main" val="3912060248"/>
                    </a:ext>
                  </a:extLst>
                </a:gridCol>
              </a:tblGrid>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IRR</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6.72%</a:t>
                      </a:r>
                    </a:p>
                  </a:txBody>
                  <a:tcPr marL="7620" marR="7620" marT="7620" marB="0" anchor="b"/>
                </a:tc>
                <a:extLst>
                  <a:ext uri="{0D108BD9-81ED-4DB2-BD59-A6C34878D82A}">
                    <a16:rowId xmlns:a16="http://schemas.microsoft.com/office/drawing/2014/main" val="4286614994"/>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10.92</a:t>
                      </a:r>
                    </a:p>
                  </a:txBody>
                  <a:tcPr marL="7620" marR="7620" marT="7620" marB="0" anchor="ctr"/>
                </a:tc>
                <a:extLst>
                  <a:ext uri="{0D108BD9-81ED-4DB2-BD59-A6C34878D82A}">
                    <a16:rowId xmlns:a16="http://schemas.microsoft.com/office/drawing/2014/main" val="1013046846"/>
                  </a:ext>
                </a:extLst>
              </a:tr>
              <a:tr h="16764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DPBP</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16.88</a:t>
                      </a:r>
                    </a:p>
                  </a:txBody>
                  <a:tcPr marL="7620" marR="7620" marT="7620" marB="0" anchor="ctr"/>
                </a:tc>
                <a:extLst>
                  <a:ext uri="{0D108BD9-81ED-4DB2-BD59-A6C34878D82A}">
                    <a16:rowId xmlns:a16="http://schemas.microsoft.com/office/drawing/2014/main" val="631552578"/>
                  </a:ext>
                </a:extLst>
              </a:tr>
              <a:tr h="175260">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NPV</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25983.91</a:t>
                      </a:r>
                    </a:p>
                  </a:txBody>
                  <a:tcPr marL="7620" marR="7620" marT="7620" marB="0" anchor="ctr"/>
                </a:tc>
                <a:extLst>
                  <a:ext uri="{0D108BD9-81ED-4DB2-BD59-A6C34878D82A}">
                    <a16:rowId xmlns:a16="http://schemas.microsoft.com/office/drawing/2014/main" val="1184913786"/>
                  </a:ext>
                </a:extLst>
              </a:tr>
            </a:tbl>
          </a:graphicData>
        </a:graphic>
      </p:graphicFrame>
    </p:spTree>
    <p:extLst>
      <p:ext uri="{BB962C8B-B14F-4D97-AF65-F5344CB8AC3E}">
        <p14:creationId xmlns:p14="http://schemas.microsoft.com/office/powerpoint/2010/main" val="305848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8079776"/>
              </p:ext>
            </p:extLst>
          </p:nvPr>
        </p:nvGraphicFramePr>
        <p:xfrm>
          <a:off x="700391" y="1310059"/>
          <a:ext cx="10768523" cy="5193336"/>
        </p:xfrm>
        <a:graphic>
          <a:graphicData uri="http://schemas.openxmlformats.org/drawingml/2006/table">
            <a:tbl>
              <a:tblPr firstRow="1" firstCol="1" bandRow="1">
                <a:tableStyleId>{5C22544A-7EE6-4342-B048-85BDC9FD1C3A}</a:tableStyleId>
              </a:tblPr>
              <a:tblGrid>
                <a:gridCol w="635602">
                  <a:extLst>
                    <a:ext uri="{9D8B030D-6E8A-4147-A177-3AD203B41FA5}">
                      <a16:colId xmlns:a16="http://schemas.microsoft.com/office/drawing/2014/main" val="3039733634"/>
                    </a:ext>
                  </a:extLst>
                </a:gridCol>
                <a:gridCol w="3728033">
                  <a:extLst>
                    <a:ext uri="{9D8B030D-6E8A-4147-A177-3AD203B41FA5}">
                      <a16:colId xmlns:a16="http://schemas.microsoft.com/office/drawing/2014/main" val="1756330038"/>
                    </a:ext>
                  </a:extLst>
                </a:gridCol>
                <a:gridCol w="482810">
                  <a:extLst>
                    <a:ext uri="{9D8B030D-6E8A-4147-A177-3AD203B41FA5}">
                      <a16:colId xmlns:a16="http://schemas.microsoft.com/office/drawing/2014/main" val="3463855885"/>
                    </a:ext>
                  </a:extLst>
                </a:gridCol>
                <a:gridCol w="482810">
                  <a:extLst>
                    <a:ext uri="{9D8B030D-6E8A-4147-A177-3AD203B41FA5}">
                      <a16:colId xmlns:a16="http://schemas.microsoft.com/office/drawing/2014/main" val="1637052937"/>
                    </a:ext>
                  </a:extLst>
                </a:gridCol>
                <a:gridCol w="482810">
                  <a:extLst>
                    <a:ext uri="{9D8B030D-6E8A-4147-A177-3AD203B41FA5}">
                      <a16:colId xmlns:a16="http://schemas.microsoft.com/office/drawing/2014/main" val="612678467"/>
                    </a:ext>
                  </a:extLst>
                </a:gridCol>
                <a:gridCol w="482810">
                  <a:extLst>
                    <a:ext uri="{9D8B030D-6E8A-4147-A177-3AD203B41FA5}">
                      <a16:colId xmlns:a16="http://schemas.microsoft.com/office/drawing/2014/main" val="600174112"/>
                    </a:ext>
                  </a:extLst>
                </a:gridCol>
                <a:gridCol w="482810">
                  <a:extLst>
                    <a:ext uri="{9D8B030D-6E8A-4147-A177-3AD203B41FA5}">
                      <a16:colId xmlns:a16="http://schemas.microsoft.com/office/drawing/2014/main" val="2910719775"/>
                    </a:ext>
                  </a:extLst>
                </a:gridCol>
                <a:gridCol w="482810">
                  <a:extLst>
                    <a:ext uri="{9D8B030D-6E8A-4147-A177-3AD203B41FA5}">
                      <a16:colId xmlns:a16="http://schemas.microsoft.com/office/drawing/2014/main" val="1908674439"/>
                    </a:ext>
                  </a:extLst>
                </a:gridCol>
                <a:gridCol w="482810">
                  <a:extLst>
                    <a:ext uri="{9D8B030D-6E8A-4147-A177-3AD203B41FA5}">
                      <a16:colId xmlns:a16="http://schemas.microsoft.com/office/drawing/2014/main" val="2618361730"/>
                    </a:ext>
                  </a:extLst>
                </a:gridCol>
                <a:gridCol w="482810">
                  <a:extLst>
                    <a:ext uri="{9D8B030D-6E8A-4147-A177-3AD203B41FA5}">
                      <a16:colId xmlns:a16="http://schemas.microsoft.com/office/drawing/2014/main" val="2158082023"/>
                    </a:ext>
                  </a:extLst>
                </a:gridCol>
                <a:gridCol w="635602">
                  <a:extLst>
                    <a:ext uri="{9D8B030D-6E8A-4147-A177-3AD203B41FA5}">
                      <a16:colId xmlns:a16="http://schemas.microsoft.com/office/drawing/2014/main" val="520745461"/>
                    </a:ext>
                  </a:extLst>
                </a:gridCol>
                <a:gridCol w="635602">
                  <a:extLst>
                    <a:ext uri="{9D8B030D-6E8A-4147-A177-3AD203B41FA5}">
                      <a16:colId xmlns:a16="http://schemas.microsoft.com/office/drawing/2014/main" val="734375410"/>
                    </a:ext>
                  </a:extLst>
                </a:gridCol>
                <a:gridCol w="635602">
                  <a:extLst>
                    <a:ext uri="{9D8B030D-6E8A-4147-A177-3AD203B41FA5}">
                      <a16:colId xmlns:a16="http://schemas.microsoft.com/office/drawing/2014/main" val="4247669417"/>
                    </a:ext>
                  </a:extLst>
                </a:gridCol>
                <a:gridCol w="635602">
                  <a:extLst>
                    <a:ext uri="{9D8B030D-6E8A-4147-A177-3AD203B41FA5}">
                      <a16:colId xmlns:a16="http://schemas.microsoft.com/office/drawing/2014/main" val="3164080541"/>
                    </a:ext>
                  </a:extLst>
                </a:gridCol>
              </a:tblGrid>
              <a:tr h="147295">
                <a:tc rowSpan="3">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rowSpan="3">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Ажлын нэр</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gridSpan="12">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үргэлжлэх хугацаа</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0436866"/>
                  </a:ext>
                </a:extLst>
              </a:tr>
              <a:tr h="147295">
                <a:tc vMerge="1">
                  <a:txBody>
                    <a:bodyPr/>
                    <a:lstStyle/>
                    <a:p>
                      <a:endParaRPr lang="en-US"/>
                    </a:p>
                  </a:txBody>
                  <a:tcPr/>
                </a:tc>
                <a:tc vMerge="1">
                  <a:txBody>
                    <a:bodyPr/>
                    <a:lstStyle/>
                    <a:p>
                      <a:endParaRPr lang="en-US"/>
                    </a:p>
                  </a:txBody>
                  <a:tcPr/>
                </a:tc>
                <a:tc gridSpan="12">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1-р жил</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4561611"/>
                  </a:ext>
                </a:extLst>
              </a:tr>
              <a:tr h="262676">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gn="ctr">
                        <a:lnSpc>
                          <a:spcPct val="107000"/>
                        </a:lnSpc>
                        <a:spcAft>
                          <a:spcPts val="0"/>
                        </a:spcAft>
                      </a:pPr>
                      <a:r>
                        <a:rPr lang="mn-MN"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106715153"/>
                  </a:ext>
                </a:extLst>
              </a:tr>
              <a:tr h="27004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ТЭЗҮ боловсруулах</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3342629550"/>
                  </a:ext>
                </a:extLst>
              </a:tr>
              <a:tr h="27004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санхүүжилтийн гэрээ байгуулах</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273733117"/>
                  </a:ext>
                </a:extLst>
              </a:tr>
              <a:tr h="27004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ажлын зургийн сонгон шалгаруулалт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2695704205"/>
                  </a:ext>
                </a:extLst>
              </a:tr>
              <a:tr h="27004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ажлын үндсэн зураг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2911663420"/>
                  </a:ext>
                </a:extLst>
              </a:tr>
              <a:tr h="54008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Инженеринг, Худалдан авах, Барих үйл ажиллагааны гэрээ (EPC contract)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pPr>
                      <a:endParaRPr lang="en-US" sz="1600">
                        <a:effectLst/>
                        <a:latin typeface="Times New Roman" panose="02020603050405020304" pitchFamily="18" charset="0"/>
                        <a:cs typeface="Times New Roman" panose="02020603050405020304" pitchFamily="18" charset="0"/>
                      </a:endParaRPr>
                    </a:p>
                  </a:txBody>
                  <a:tcPr marL="55236" marR="55236" marT="0" marB="0" anchor="ctr"/>
                </a:tc>
                <a:tc>
                  <a:txBody>
                    <a:bodyPr/>
                    <a:lstStyle/>
                    <a:p>
                      <a:pPr>
                        <a:lnSpc>
                          <a:spcPct val="107000"/>
                        </a:lnSpc>
                      </a:pPr>
                      <a:endParaRPr lang="en-US" sz="1600">
                        <a:effectLst/>
                        <a:latin typeface="Times New Roman" panose="02020603050405020304" pitchFamily="18"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1773634926"/>
                  </a:ext>
                </a:extLst>
              </a:tr>
              <a:tr h="27004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Төслийн ажлын нарийвчилсан зураг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1305312879"/>
                  </a:ext>
                </a:extLst>
              </a:tr>
              <a:tr h="394014">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Барилга угсралтын эрх бүхий байгууллагын гэрээ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extLst>
                  <a:ext uri="{0D108BD9-81ED-4DB2-BD59-A6C34878D82A}">
                    <a16:rowId xmlns:a16="http://schemas.microsoft.com/office/drawing/2014/main" val="4040015134"/>
                  </a:ext>
                </a:extLst>
              </a:tr>
              <a:tr h="147295">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Барилгын хяналт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extLst>
                  <a:ext uri="{0D108BD9-81ED-4DB2-BD59-A6C34878D82A}">
                    <a16:rowId xmlns:a16="http://schemas.microsoft.com/office/drawing/2014/main" val="444857960"/>
                  </a:ext>
                </a:extLst>
              </a:tr>
              <a:tr h="300727">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Худалдан авалт болон Барилга угсралт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extLst>
                  <a:ext uri="{0D108BD9-81ED-4DB2-BD59-A6C34878D82A}">
                    <a16:rowId xmlns:a16="http://schemas.microsoft.com/office/drawing/2014/main" val="1948053669"/>
                  </a:ext>
                </a:extLst>
              </a:tr>
              <a:tr h="262676">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Хүлээн авах ажиллагаа</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extLst>
                  <a:ext uri="{0D108BD9-81ED-4DB2-BD59-A6C34878D82A}">
                    <a16:rowId xmlns:a16="http://schemas.microsoft.com/office/drawing/2014/main" val="3951693213"/>
                  </a:ext>
                </a:extLst>
              </a:tr>
              <a:tr h="394014">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Ашиглагч байгууллагатай байгуулах гэрээ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extLst>
                  <a:ext uri="{0D108BD9-81ED-4DB2-BD59-A6C34878D82A}">
                    <a16:rowId xmlns:a16="http://schemas.microsoft.com/office/drawing/2014/main" val="816778108"/>
                  </a:ext>
                </a:extLst>
              </a:tr>
              <a:tr h="405061">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err="1">
                          <a:effectLst/>
                          <a:latin typeface="Times New Roman" panose="02020603050405020304" pitchFamily="18" charset="0"/>
                          <a:cs typeface="Times New Roman" panose="02020603050405020304" pitchFamily="18" charset="0"/>
                        </a:rPr>
                        <a:t>Дулаан</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дамжуулах</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сүлжээний</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хэвийн</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ажиллагааг</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шалгах</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tc>
                <a:tc>
                  <a:txBody>
                    <a:bodyPr/>
                    <a:lstStyle/>
                    <a:p>
                      <a:pPr>
                        <a:lnSpc>
                          <a:spcPct val="107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236" marR="55236" marT="0" marB="0" anchor="ctr">
                    <a:solidFill>
                      <a:schemeClr val="tx1">
                        <a:lumMod val="50000"/>
                        <a:lumOff val="50000"/>
                      </a:schemeClr>
                    </a:solidFill>
                  </a:tcPr>
                </a:tc>
                <a:extLst>
                  <a:ext uri="{0D108BD9-81ED-4DB2-BD59-A6C34878D82A}">
                    <a16:rowId xmlns:a16="http://schemas.microsoft.com/office/drawing/2014/main" val="910384701"/>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6" name="Rectangle 5"/>
          <p:cNvSpPr/>
          <p:nvPr/>
        </p:nvSpPr>
        <p:spPr>
          <a:xfrm>
            <a:off x="4071877" y="909949"/>
            <a:ext cx="4311101" cy="400110"/>
          </a:xfrm>
          <a:prstGeom prst="rect">
            <a:avLst/>
          </a:prstGeom>
        </p:spPr>
        <p:txBody>
          <a:bodyPr wrap="square">
            <a:spAutoFit/>
          </a:bodyPr>
          <a:lstStyle/>
          <a:p>
            <a:pPr algn="ctr"/>
            <a:r>
              <a:rPr lang="mn-MN" sz="2000" b="1" dirty="0">
                <a:latin typeface="Times New Roman" panose="02020603050405020304" pitchFamily="18" charset="0"/>
                <a:ea typeface="Calibri" panose="020F0502020204030204" pitchFamily="34" charset="0"/>
              </a:rPr>
              <a:t>Төсөл хэрэгжүүлэх үе шат, хугацаа</a:t>
            </a:r>
            <a:endParaRPr lang="en-US" sz="2000" b="1" dirty="0"/>
          </a:p>
        </p:txBody>
      </p:sp>
      <p:sp>
        <p:nvSpPr>
          <p:cNvPr id="7" name="Rectangle 6"/>
          <p:cNvSpPr/>
          <p:nvPr/>
        </p:nvSpPr>
        <p:spPr>
          <a:xfrm>
            <a:off x="1517515" y="196762"/>
            <a:ext cx="9893030" cy="800219"/>
          </a:xfrm>
          <a:prstGeom prst="rect">
            <a:avLst/>
          </a:prstGeom>
        </p:spPr>
        <p:txBody>
          <a:bodyPr wrap="square">
            <a:spAutoFit/>
          </a:bodyPr>
          <a:lstStyle/>
          <a:p>
            <a:pPr algn="ctr">
              <a:lnSpc>
                <a:spcPct val="115000"/>
              </a:lnSpc>
            </a:pPr>
            <a:r>
              <a:rPr lang="mn-MN" sz="2000" b="1" dirty="0">
                <a:latin typeface="Times New Roman" panose="02020603050405020304" pitchFamily="18" charset="0"/>
                <a:ea typeface="Calibri" panose="020F0502020204030204" pitchFamily="34" charset="0"/>
                <a:cs typeface="Mongolian Baiti" panose="03000500000000000000" pitchFamily="66" charset="0"/>
              </a:rPr>
              <a:t>ТАВ</a:t>
            </a:r>
            <a:r>
              <a:rPr lang="en-US" sz="2000" b="1" cap="all" dirty="0">
                <a:latin typeface="Times New Roman" panose="02020603050405020304" pitchFamily="18" charset="0"/>
                <a:ea typeface="Calibri" panose="020F0502020204030204" pitchFamily="34" charset="0"/>
                <a:cs typeface="Mongolian Baiti" panose="03000500000000000000" pitchFamily="66" charset="0"/>
              </a:rPr>
              <a:t>. </a:t>
            </a:r>
            <a:r>
              <a:rPr lang="mn-MN" sz="2000" b="1" dirty="0">
                <a:solidFill>
                  <a:srgbClr val="002060"/>
                </a:solidFill>
                <a:latin typeface="Times New Roman" panose="02020603050405020304" pitchFamily="18" charset="0"/>
                <a:cs typeface="Times New Roman" panose="02020603050405020304" pitchFamily="18" charset="0"/>
              </a:rPr>
              <a:t>ТӨСЛИЙН ХӨРӨНГӨ ОРУУЛАЛТ ЭДИЙН ЗАСГИЙН ШИНЖИЛГЭЭ, ТӨСӨЛ ХЭРЭГЖҮҮЛЭХ ҮЙЛ ЯВЦ, ХҮНИЙ НӨӨЦИЙН БОДЛОГО</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2181906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03324" y="139670"/>
            <a:ext cx="2281136"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dirty="0">
                <a:latin typeface="Times New Roman" panose="02020603050405020304" pitchFamily="18" charset="0"/>
                <a:cs typeface="Times New Roman" panose="02020603050405020304" pitchFamily="18" charset="0"/>
              </a:rPr>
              <a:t>Дүгнэлт</a:t>
            </a:r>
            <a:endParaRPr lang="en-US" dirty="0">
              <a:latin typeface="Times New Roman" panose="02020603050405020304" pitchFamily="18" charset="0"/>
              <a:cs typeface="Times New Roman" panose="02020603050405020304" pitchFamily="18" charset="0"/>
            </a:endParaRPr>
          </a:p>
        </p:txBody>
      </p:sp>
      <p:sp>
        <p:nvSpPr>
          <p:cNvPr id="3" name="Content Placeholder 2"/>
          <p:cNvSpPr txBox="1">
            <a:spLocks/>
          </p:cNvSpPr>
          <p:nvPr/>
        </p:nvSpPr>
        <p:spPr>
          <a:xfrm>
            <a:off x="926593" y="1486710"/>
            <a:ext cx="10814692" cy="467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54013" algn="just">
              <a:buNone/>
            </a:pPr>
            <a:r>
              <a:rPr lang="mn-MN" sz="1800" dirty="0">
                <a:latin typeface="Times New Roman" panose="02020603050405020304" pitchFamily="18" charset="0"/>
                <a:cs typeface="Times New Roman" panose="02020603050405020304" pitchFamily="18" charset="0"/>
              </a:rPr>
              <a:t>Эрчим хүчний салбарын Дунд хугацааны хөтөлбөр, Шинэ сэргэлтийн бодлогод тусгагдсан Амгалан Дулааны Станцыг өргөтгөх төсөл хэрэгжүүлнэ.</a:t>
            </a:r>
          </a:p>
          <a:p>
            <a:r>
              <a:rPr lang="mn-MN" sz="1800" dirty="0">
                <a:latin typeface="Times New Roman" panose="02020603050405020304" pitchFamily="18" charset="0"/>
                <a:cs typeface="Times New Roman" panose="02020603050405020304" pitchFamily="18" charset="0"/>
              </a:rPr>
              <a:t>Одоогийн АДС-ын дэд бүтэц, газрыг ашиглаж </a:t>
            </a:r>
            <a:r>
              <a:rPr lang="mn-MN" sz="1800" b="1" dirty="0">
                <a:latin typeface="Times New Roman" panose="02020603050405020304" pitchFamily="18" charset="0"/>
                <a:cs typeface="Times New Roman" panose="02020603050405020304" pitchFamily="18" charset="0"/>
              </a:rPr>
              <a:t>богино хугацаанд </a:t>
            </a:r>
            <a:r>
              <a:rPr lang="mn-MN" sz="1800" dirty="0">
                <a:latin typeface="Times New Roman" panose="02020603050405020304" pitchFamily="18" charset="0"/>
                <a:cs typeface="Times New Roman" panose="02020603050405020304" pitchFamily="18" charset="0"/>
              </a:rPr>
              <a:t>барьж байгуулах боломжтой.</a:t>
            </a:r>
          </a:p>
          <a:p>
            <a:r>
              <a:rPr lang="mn-MN" sz="1800" dirty="0">
                <a:latin typeface="Times New Roman" panose="02020603050405020304" pitchFamily="18" charset="0"/>
                <a:cs typeface="Times New Roman" panose="02020603050405020304" pitchFamily="18" charset="0"/>
              </a:rPr>
              <a:t>Тогтмол ажлын байр </a:t>
            </a:r>
            <a:r>
              <a:rPr lang="mn-MN" sz="1800" b="1" dirty="0">
                <a:latin typeface="Times New Roman" panose="02020603050405020304" pitchFamily="18" charset="0"/>
                <a:cs typeface="Times New Roman" panose="02020603050405020304" pitchFamily="18" charset="0"/>
              </a:rPr>
              <a:t>30-аар нэмэгдэж</a:t>
            </a:r>
            <a:r>
              <a:rPr lang="mn-MN" sz="1800" dirty="0">
                <a:latin typeface="Times New Roman" panose="02020603050405020304" pitchFamily="18" charset="0"/>
                <a:cs typeface="Times New Roman" panose="02020603050405020304" pitchFamily="18" charset="0"/>
              </a:rPr>
              <a:t>, 215-д хүрнэ.</a:t>
            </a:r>
          </a:p>
          <a:p>
            <a:r>
              <a:rPr lang="mn-MN" sz="1800" dirty="0">
                <a:latin typeface="Times New Roman" panose="02020603050405020304" pitchFamily="18" charset="0"/>
                <a:cs typeface="Times New Roman" panose="02020603050405020304" pitchFamily="18" charset="0"/>
              </a:rPr>
              <a:t>Амгалан дулааны станцын суурилагдсан </a:t>
            </a:r>
            <a:r>
              <a:rPr lang="mn-MN" sz="1800" b="1" dirty="0">
                <a:latin typeface="Times New Roman" panose="02020603050405020304" pitchFamily="18" charset="0"/>
                <a:cs typeface="Times New Roman" panose="02020603050405020304" pitchFamily="18" charset="0"/>
              </a:rPr>
              <a:t>400 Гкал буюу 464 МВт </a:t>
            </a:r>
            <a:r>
              <a:rPr lang="mn-MN" sz="1800" dirty="0">
                <a:latin typeface="Times New Roman" panose="02020603050405020304" pitchFamily="18" charset="0"/>
                <a:cs typeface="Times New Roman" panose="02020603050405020304" pitchFamily="18" charset="0"/>
              </a:rPr>
              <a:t>болно.</a:t>
            </a:r>
          </a:p>
          <a:p>
            <a:r>
              <a:rPr lang="mn-MN" sz="1800" dirty="0">
                <a:latin typeface="Times New Roman" panose="02020603050405020304" pitchFamily="18" charset="0"/>
                <a:cs typeface="Times New Roman" panose="02020603050405020304" pitchFamily="18" charset="0"/>
              </a:rPr>
              <a:t>Жилд </a:t>
            </a:r>
            <a:r>
              <a:rPr lang="en-US" sz="1800" b="1" dirty="0">
                <a:latin typeface="Times New Roman" panose="02020603050405020304" pitchFamily="18" charset="0"/>
                <a:cs typeface="Times New Roman" panose="02020603050405020304" pitchFamily="18" charset="0"/>
              </a:rPr>
              <a:t>1 </a:t>
            </a:r>
            <a:r>
              <a:rPr lang="mn-MN" sz="1800" b="1" dirty="0">
                <a:latin typeface="Times New Roman" panose="02020603050405020304" pitchFamily="18" charset="0"/>
                <a:cs typeface="Times New Roman" panose="02020603050405020304" pitchFamily="18" charset="0"/>
              </a:rPr>
              <a:t>сая орчим Гкал </a:t>
            </a:r>
            <a:r>
              <a:rPr lang="mn-MN" sz="1800" dirty="0">
                <a:latin typeface="Times New Roman" panose="02020603050405020304" pitchFamily="18" charset="0"/>
                <a:cs typeface="Times New Roman" panose="02020603050405020304" pitchFamily="18" charset="0"/>
              </a:rPr>
              <a:t>дулааны эрчим хүч үйлдвэрлэх боломж нэмэгдэнэ.</a:t>
            </a:r>
          </a:p>
          <a:p>
            <a:r>
              <a:rPr lang="mn-MN" sz="1800" dirty="0">
                <a:latin typeface="Times New Roman" panose="02020603050405020304" pitchFamily="18" charset="0"/>
                <a:cs typeface="Times New Roman" panose="02020603050405020304" pitchFamily="18" charset="0"/>
              </a:rPr>
              <a:t>Төслийн </a:t>
            </a:r>
            <a:r>
              <a:rPr lang="mn-MN" sz="1800" b="1" dirty="0">
                <a:latin typeface="Times New Roman" panose="02020603050405020304" pitchFamily="18" charset="0"/>
                <a:cs typeface="Times New Roman" panose="02020603050405020304" pitchFamily="18" charset="0"/>
              </a:rPr>
              <a:t>66.64 тэрбум төгрөг</a:t>
            </a:r>
            <a:r>
              <a:rPr lang="mn-MN" sz="1800" dirty="0">
                <a:latin typeface="Times New Roman" panose="02020603050405020304" pitchFamily="18" charset="0"/>
                <a:cs typeface="Times New Roman" panose="02020603050405020304" pitchFamily="18" charset="0"/>
              </a:rPr>
              <a:t>ийн хөрөнгө оруулалтыг </a:t>
            </a:r>
            <a:r>
              <a:rPr lang="mn-MN" sz="1800" b="1" dirty="0">
                <a:latin typeface="Times New Roman" panose="02020603050405020304" pitchFamily="18" charset="0"/>
                <a:cs typeface="Times New Roman" panose="02020603050405020304" pitchFamily="18" charset="0"/>
              </a:rPr>
              <a:t>10-15 жилд </a:t>
            </a:r>
            <a:r>
              <a:rPr lang="mn-MN" sz="1800" dirty="0">
                <a:latin typeface="Times New Roman" panose="02020603050405020304" pitchFamily="18" charset="0"/>
                <a:cs typeface="Times New Roman" panose="02020603050405020304" pitchFamily="18" charset="0"/>
              </a:rPr>
              <a:t>нөхнө</a:t>
            </a:r>
          </a:p>
          <a:p>
            <a:r>
              <a:rPr lang="mn-MN" sz="1800" dirty="0">
                <a:latin typeface="Times New Roman" panose="02020603050405020304" pitchFamily="18" charset="0"/>
                <a:cs typeface="Times New Roman" panose="02020603050405020304" pitchFamily="18" charset="0"/>
              </a:rPr>
              <a:t>Төслийн өгөөж нь </a:t>
            </a:r>
            <a:r>
              <a:rPr lang="en-US" sz="1800" b="1" dirty="0">
                <a:latin typeface="Times New Roman" panose="02020603050405020304" pitchFamily="18" charset="0"/>
                <a:cs typeface="Times New Roman" panose="02020603050405020304" pitchFamily="18" charset="0"/>
              </a:rPr>
              <a:t>6.7</a:t>
            </a:r>
            <a:r>
              <a:rPr lang="mn-MN" sz="1800" b="1" dirty="0">
                <a:latin typeface="Times New Roman" panose="02020603050405020304" pitchFamily="18" charset="0"/>
                <a:cs typeface="Times New Roman" panose="02020603050405020304" pitchFamily="18" charset="0"/>
              </a:rPr>
              <a:t> хувь </a:t>
            </a:r>
            <a:r>
              <a:rPr lang="mn-MN" sz="1800" dirty="0">
                <a:latin typeface="Times New Roman" panose="02020603050405020304" pitchFamily="18" charset="0"/>
                <a:cs typeface="Times New Roman" panose="02020603050405020304" pitchFamily="18" charset="0"/>
              </a:rPr>
              <a:t>байна.</a:t>
            </a:r>
          </a:p>
          <a:p>
            <a:r>
              <a:rPr lang="mn-MN" sz="1800" dirty="0">
                <a:latin typeface="Times New Roman" panose="02020603050405020304" pitchFamily="18" charset="0"/>
                <a:cs typeface="Times New Roman" panose="02020603050405020304" pitchFamily="18" charset="0"/>
              </a:rPr>
              <a:t>Улаанбаатар хотын зүүн бүс болон төвийн бүсийн төвлөрсөн дулаан хангамжийн хэрэглэгчдийн найдвартай байдал хангагдана.</a:t>
            </a:r>
          </a:p>
          <a:p>
            <a:r>
              <a:rPr lang="mn-MN" sz="1800" dirty="0">
                <a:latin typeface="Times New Roman" panose="02020603050405020304" pitchFamily="18" charset="0"/>
                <a:cs typeface="Times New Roman" panose="02020603050405020304" pitchFamily="18" charset="0"/>
              </a:rPr>
              <a:t>Энэ төслийн </a:t>
            </a:r>
            <a:r>
              <a:rPr lang="mn-MN" sz="1800" b="1" dirty="0">
                <a:latin typeface="Times New Roman" panose="02020603050405020304" pitchFamily="18" charset="0"/>
                <a:cs typeface="Times New Roman" panose="02020603050405020304" pitchFamily="18" charset="0"/>
              </a:rPr>
              <a:t>дулааны өөрийн өртөгт үндэслэсэн борлуулалтын үнийг</a:t>
            </a:r>
            <a:r>
              <a:rPr lang="en-US" sz="1800" b="1" dirty="0">
                <a:latin typeface="Times New Roman" panose="02020603050405020304" pitchFamily="18" charset="0"/>
                <a:cs typeface="Times New Roman" panose="02020603050405020304" pitchFamily="18" charset="0"/>
              </a:rPr>
              <a:t> </a:t>
            </a:r>
            <a:r>
              <a:rPr lang="mn-MN" sz="1800" b="1" dirty="0">
                <a:latin typeface="Times New Roman" panose="02020603050405020304" pitchFamily="18" charset="0"/>
                <a:cs typeface="Times New Roman" panose="02020603050405020304" pitchFamily="18" charset="0"/>
              </a:rPr>
              <a:t>нэмэгдүүлсэн тохиолдолд </a:t>
            </a:r>
            <a:r>
              <a:rPr lang="mn-MN" sz="1800" dirty="0">
                <a:latin typeface="Times New Roman" panose="02020603050405020304" pitchFamily="18" charset="0"/>
                <a:cs typeface="Times New Roman" panose="02020603050405020304" pitchFamily="18" charset="0"/>
              </a:rPr>
              <a:t>эдийн засгийн болон техникийн хувьд бүрэн хэрэгжих боломжтой нь ТЭЗҮ гэж үзэж байна.</a:t>
            </a:r>
          </a:p>
          <a:p>
            <a:endParaRPr lang="en-US" sz="1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1185949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2133600"/>
            <a:ext cx="8231612" cy="1754326"/>
          </a:xfrm>
          <a:prstGeom prst="rect">
            <a:avLst/>
          </a:prstGeom>
          <a:noFill/>
        </p:spPr>
        <p:txBody>
          <a:bodyPr wrap="none" lIns="91440" tIns="45720" rIns="91440" bIns="45720">
            <a:spAutoFit/>
          </a:bodyPr>
          <a:lstStyle/>
          <a:p>
            <a:pPr algn="ctr" fontAlgn="base">
              <a:spcBef>
                <a:spcPct val="0"/>
              </a:spcBef>
              <a:spcAft>
                <a:spcPct val="0"/>
              </a:spcAft>
            </a:pPr>
            <a:r>
              <a:rPr lang="mn-MN" sz="5400" b="1" dirty="0">
                <a:ln w="22225">
                  <a:solidFill>
                    <a:srgbClr val="A9C42B"/>
                  </a:solidFill>
                  <a:prstDash val="solid"/>
                </a:ln>
                <a:solidFill>
                  <a:srgbClr val="A9C42B">
                    <a:lumMod val="40000"/>
                    <a:lumOff val="60000"/>
                  </a:srgbClr>
                </a:solidFill>
                <a:latin typeface="Times New Roman" panose="02020603050405020304" pitchFamily="18" charset="0"/>
                <a:cs typeface="Times New Roman" panose="02020603050405020304" pitchFamily="18" charset="0"/>
              </a:rPr>
              <a:t>АНХААРАЛ ТАВЬСАНД </a:t>
            </a:r>
            <a:endParaRPr lang="en-US" sz="5400" b="1" dirty="0">
              <a:ln w="22225">
                <a:solidFill>
                  <a:srgbClr val="A9C42B"/>
                </a:solidFill>
                <a:prstDash val="solid"/>
              </a:ln>
              <a:solidFill>
                <a:srgbClr val="A9C42B">
                  <a:lumMod val="40000"/>
                  <a:lumOff val="60000"/>
                </a:srgbClr>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mn-MN" sz="5400" b="1" dirty="0">
                <a:ln w="22225">
                  <a:solidFill>
                    <a:srgbClr val="A9C42B"/>
                  </a:solidFill>
                  <a:prstDash val="solid"/>
                </a:ln>
                <a:solidFill>
                  <a:srgbClr val="A9C42B">
                    <a:lumMod val="40000"/>
                    <a:lumOff val="60000"/>
                  </a:srgbClr>
                </a:solidFill>
                <a:latin typeface="Times New Roman" panose="02020603050405020304" pitchFamily="18" charset="0"/>
                <a:cs typeface="Times New Roman" panose="02020603050405020304" pitchFamily="18" charset="0"/>
              </a:rPr>
              <a:t>БАЯРЛАЛАА</a:t>
            </a:r>
            <a:endParaRPr lang="en-US" sz="5400" b="1" dirty="0">
              <a:ln w="22225">
                <a:solidFill>
                  <a:srgbClr val="A9C42B"/>
                </a:solidFill>
                <a:prstDash val="solid"/>
              </a:ln>
              <a:solidFill>
                <a:srgbClr val="A9C42B">
                  <a:lumMod val="40000"/>
                  <a:lumOff val="60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862526"/>
            <a:ext cx="2819400" cy="2819400"/>
          </a:xfrm>
          <a:prstGeom prst="rect">
            <a:avLst/>
          </a:prstGeom>
        </p:spPr>
      </p:pic>
    </p:spTree>
    <p:extLst>
      <p:ext uri="{BB962C8B-B14F-4D97-AF65-F5344CB8AC3E}">
        <p14:creationId xmlns:p14="http://schemas.microsoft.com/office/powerpoint/2010/main" val="404939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1804" y="0"/>
            <a:ext cx="3332451" cy="480260"/>
          </a:xfrm>
          <a:prstGeom prst="rect">
            <a:avLst/>
          </a:prstGeom>
        </p:spPr>
        <p:txBody>
          <a:bodyPr wrap="none">
            <a:spAutoFit/>
          </a:bodyPr>
          <a:lstStyle/>
          <a:p>
            <a:pPr>
              <a:lnSpc>
                <a:spcPct val="114000"/>
              </a:lnSpc>
            </a:pPr>
            <a:r>
              <a:rPr lang="mn-MN" sz="2400" b="1" dirty="0">
                <a:ln w="0"/>
                <a:solidFill>
                  <a:srgbClr val="002060"/>
                </a:solidFill>
                <a:latin typeface="Times New Roman" pitchFamily="18" charset="0"/>
                <a:cs typeface="Times New Roman" pitchFamily="18" charset="0"/>
              </a:rPr>
              <a:t>Нэг. Төслийн үндэслэл</a:t>
            </a:r>
          </a:p>
        </p:txBody>
      </p:sp>
      <p:sp>
        <p:nvSpPr>
          <p:cNvPr id="3" name="Rectangle 2"/>
          <p:cNvSpPr>
            <a:spLocks noChangeArrowheads="1"/>
          </p:cNvSpPr>
          <p:nvPr/>
        </p:nvSpPr>
        <p:spPr bwMode="auto">
          <a:xfrm>
            <a:off x="-109728" y="13289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 name="Chart 3">
            <a:extLst>
              <a:ext uri="{FF2B5EF4-FFF2-40B4-BE49-F238E27FC236}">
                <a16:creationId xmlns:a16="http://schemas.microsoft.com/office/drawing/2014/main" id="{74E65604-2048-491F-9DBA-BDC53BDC8F20}"/>
              </a:ext>
            </a:extLst>
          </p:cNvPr>
          <p:cNvGraphicFramePr/>
          <p:nvPr>
            <p:extLst>
              <p:ext uri="{D42A27DB-BD31-4B8C-83A1-F6EECF244321}">
                <p14:modId xmlns:p14="http://schemas.microsoft.com/office/powerpoint/2010/main" val="620022253"/>
              </p:ext>
            </p:extLst>
          </p:nvPr>
        </p:nvGraphicFramePr>
        <p:xfrm>
          <a:off x="0" y="3073244"/>
          <a:ext cx="4271772" cy="319155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99872" y="622590"/>
            <a:ext cx="11028390" cy="2308324"/>
          </a:xfrm>
          <a:prstGeom prst="rect">
            <a:avLst/>
          </a:prstGeom>
        </p:spPr>
        <p:txBody>
          <a:bodyPr wrap="square">
            <a:spAutoFit/>
          </a:bodyPr>
          <a:lstStyle/>
          <a:p>
            <a:pPr indent="354013" algn="just"/>
            <a:r>
              <a:rPr lang="mn-MN" dirty="0">
                <a:latin typeface="Times New Roman" panose="02020603050405020304" pitchFamily="18" charset="0"/>
                <a:ea typeface="Times New Roman" panose="02020603050405020304" pitchFamily="18" charset="0"/>
              </a:rPr>
              <a:t>“Улаанбаатар дулааны сүлжээ” ТӨХК нь Улаанбаатар хотын төвлөрсөн дулаан хангамжийн системд холбогдсон 2760 аж ахуйн гэрээтэй хэрэглэгч, ОСНААУГ-ны харьяа 3 түгээх төвийн </a:t>
            </a:r>
            <a:r>
              <a:rPr lang="en-US" dirty="0">
                <a:latin typeface="Times New Roman" panose="02020603050405020304" pitchFamily="18" charset="0"/>
                <a:ea typeface="Times New Roman" panose="02020603050405020304" pitchFamily="18" charset="0"/>
              </a:rPr>
              <a:t>х</a:t>
            </a:r>
            <a:r>
              <a:rPr lang="mn-MN" dirty="0">
                <a:latin typeface="Times New Roman" panose="02020603050405020304" pitchFamily="18" charset="0"/>
                <a:ea typeface="Times New Roman" panose="02020603050405020304" pitchFamily="18" charset="0"/>
              </a:rPr>
              <a:t>эрэглэгчид үйлчлэх 16 төвийн 9000 гаруй барилга обьектын халаалт, салхилуулга, хэрэгцээний халуун усны 2973.2 Гкал/ц-ийн ачаалал бүхий дулааны эрчим хүчний хэрэглээг өөрийн эзэмшлийн Ø150-Ø1200 мм голчтой, 379.5 км урттай нийт 15 магистраль дулааны шугам, 10-н даралт өргөх насос станц,  ОСНААУГ-ын харъяа 180 гаруй ДДТ, хувийн орон сууцны конторын 636 ДДТ-өөр дамжуулан нийт хэрэглэгчдийг ДЦС, ДС-уудад боловсруулсан дулааны эрчим хүчээр ханган ажилладаг. 2020 оны байдлаар станцуудаас нийт </a:t>
            </a:r>
            <a:r>
              <a:rPr lang="mn-MN" b="1" dirty="0">
                <a:latin typeface="Times New Roman" panose="02020603050405020304" pitchFamily="18" charset="0"/>
                <a:ea typeface="Times New Roman" panose="02020603050405020304" pitchFamily="18" charset="0"/>
              </a:rPr>
              <a:t>6,701.4 мян.Гкал </a:t>
            </a:r>
            <a:r>
              <a:rPr lang="mn-MN" dirty="0">
                <a:latin typeface="Times New Roman" panose="02020603050405020304" pitchFamily="18" charset="0"/>
                <a:ea typeface="Times New Roman" panose="02020603050405020304" pitchFamily="18" charset="0"/>
              </a:rPr>
              <a:t>дулааны эрчим хүчийг түгээжээ.</a:t>
            </a:r>
            <a:endParaRPr lang="en-US" dirty="0"/>
          </a:p>
        </p:txBody>
      </p:sp>
      <p:pic>
        <p:nvPicPr>
          <p:cNvPr id="10" name="Picture 9"/>
          <p:cNvPicPr/>
          <p:nvPr/>
        </p:nvPicPr>
        <p:blipFill rotWithShape="1">
          <a:blip r:embed="rId4">
            <a:extLst>
              <a:ext uri="{28A0092B-C50C-407E-A947-70E740481C1C}">
                <a14:useLocalDpi xmlns:a14="http://schemas.microsoft.com/office/drawing/2010/main" val="0"/>
              </a:ext>
            </a:extLst>
          </a:blip>
          <a:srcRect t="1753"/>
          <a:stretch/>
        </p:blipFill>
        <p:spPr bwMode="auto">
          <a:xfrm>
            <a:off x="4271772" y="2609088"/>
            <a:ext cx="7225284" cy="4145279"/>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499872" y="6447118"/>
            <a:ext cx="7412736" cy="410882"/>
          </a:xfrm>
          <a:prstGeom prst="rect">
            <a:avLst/>
          </a:prstGeom>
        </p:spPr>
        <p:txBody>
          <a:bodyPr wrap="square">
            <a:spAutoFit/>
          </a:bodyPr>
          <a:lstStyle/>
          <a:p>
            <a:pPr algn="just">
              <a:lnSpc>
                <a:spcPct val="115000"/>
              </a:lnSpc>
              <a:spcBef>
                <a:spcPts val="600"/>
              </a:spcBef>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Холбогдсон хэрэглээнээсээ </a:t>
            </a:r>
            <a:r>
              <a:rPr lang="mn-MN" b="1" dirty="0">
                <a:latin typeface="Times New Roman" panose="02020603050405020304" pitchFamily="18" charset="0"/>
                <a:ea typeface="Calibri" panose="020F0502020204030204" pitchFamily="34" charset="0"/>
                <a:cs typeface="Mongolian Baiti" panose="03000500000000000000" pitchFamily="66" charset="0"/>
              </a:rPr>
              <a:t>50 %-ийн чадлын дутагдалд</a:t>
            </a:r>
            <a:r>
              <a:rPr lang="mn-MN" dirty="0">
                <a:latin typeface="Times New Roman" panose="02020603050405020304" pitchFamily="18" charset="0"/>
                <a:ea typeface="Calibri" panose="020F0502020204030204" pitchFamily="34" charset="0"/>
                <a:cs typeface="Mongolian Baiti" panose="03000500000000000000" pitchFamily="66" charset="0"/>
              </a:rPr>
              <a:t> ороод байна. </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2735121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1804" y="0"/>
            <a:ext cx="3332451" cy="480260"/>
          </a:xfrm>
          <a:prstGeom prst="rect">
            <a:avLst/>
          </a:prstGeom>
        </p:spPr>
        <p:txBody>
          <a:bodyPr wrap="none">
            <a:spAutoFit/>
          </a:bodyPr>
          <a:lstStyle/>
          <a:p>
            <a:pPr>
              <a:lnSpc>
                <a:spcPct val="114000"/>
              </a:lnSpc>
            </a:pPr>
            <a:r>
              <a:rPr lang="mn-MN" sz="2400" b="1" dirty="0">
                <a:ln w="0"/>
                <a:solidFill>
                  <a:srgbClr val="002060"/>
                </a:solidFill>
                <a:latin typeface="Times New Roman" pitchFamily="18" charset="0"/>
                <a:cs typeface="Times New Roman" pitchFamily="18" charset="0"/>
              </a:rPr>
              <a:t>Нэг. Төслийн үндэслэл</a:t>
            </a:r>
          </a:p>
        </p:txBody>
      </p:sp>
      <p:sp>
        <p:nvSpPr>
          <p:cNvPr id="3" name="Rectangle 2"/>
          <p:cNvSpPr/>
          <p:nvPr/>
        </p:nvSpPr>
        <p:spPr>
          <a:xfrm>
            <a:off x="755904" y="480260"/>
            <a:ext cx="10772358" cy="1366528"/>
          </a:xfrm>
          <a:prstGeom prst="rect">
            <a:avLst/>
          </a:prstGeom>
        </p:spPr>
        <p:txBody>
          <a:bodyPr wrap="square">
            <a:spAutoFit/>
          </a:bodyPr>
          <a:lstStyle/>
          <a:p>
            <a:pPr indent="354013" algn="just">
              <a:lnSpc>
                <a:spcPct val="115000"/>
              </a:lnSpc>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Нийслэл хотын ТДХС-ийн СХЧ=</a:t>
            </a:r>
            <a:r>
              <a:rPr lang="mn-MN" b="1" dirty="0">
                <a:latin typeface="Times New Roman" panose="02020603050405020304" pitchFamily="18" charset="0"/>
                <a:ea typeface="Calibri" panose="020F0502020204030204" pitchFamily="34" charset="0"/>
                <a:cs typeface="Mongolian Baiti" panose="03000500000000000000" pitchFamily="66" charset="0"/>
              </a:rPr>
              <a:t>2504 Гкал/ц</a:t>
            </a:r>
            <a:r>
              <a:rPr lang="mn-MN" dirty="0">
                <a:latin typeface="Times New Roman" panose="02020603050405020304" pitchFamily="18" charset="0"/>
                <a:ea typeface="Calibri" panose="020F0502020204030204" pitchFamily="34" charset="0"/>
                <a:cs typeface="Mongolian Baiti" panose="03000500000000000000" pitchFamily="66" charset="0"/>
              </a:rPr>
              <a:t>, холбогдсон хэрэглээ </a:t>
            </a:r>
            <a:r>
              <a:rPr lang="en-US" b="1" dirty="0">
                <a:latin typeface="Times New Roman" panose="02020603050405020304" pitchFamily="18" charset="0"/>
                <a:ea typeface="Calibri" panose="020F0502020204030204" pitchFamily="34" charset="0"/>
                <a:cs typeface="Mongolian Baiti" panose="03000500000000000000" pitchFamily="66" charset="0"/>
              </a:rPr>
              <a:t>Q</a:t>
            </a:r>
            <a:r>
              <a:rPr lang="mn-MN" b="1" dirty="0">
                <a:latin typeface="Times New Roman" panose="02020603050405020304" pitchFamily="18" charset="0"/>
                <a:ea typeface="Calibri" panose="020F0502020204030204" pitchFamily="34" charset="0"/>
                <a:cs typeface="Mongolian Baiti" panose="03000500000000000000" pitchFamily="66" charset="0"/>
              </a:rPr>
              <a:t>хэр=2924.2 Гкал/ц-т </a:t>
            </a:r>
            <a:r>
              <a:rPr lang="mn-MN" dirty="0">
                <a:latin typeface="Times New Roman" panose="02020603050405020304" pitchFamily="18" charset="0"/>
                <a:ea typeface="Calibri" panose="020F0502020204030204" pitchFamily="34" charset="0"/>
                <a:cs typeface="Mongolian Baiti" panose="03000500000000000000" pitchFamily="66" charset="0"/>
              </a:rPr>
              <a:t>хүрч суурилагдсан хүчин чадлаас давсан байна. Ойрын жилүүдэд эх үүсгүүрүүдийн хүчин чадлыг нэмэгдүүлэн өргөтгөл, шинэчлэлтийн ажлыг зайлшгүй хийх, шинэ эх үүсгүүр буюу дулааны цахилгаан станц барих цаг болсныг тодорхой харуулж байгаа юм.</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sp>
        <p:nvSpPr>
          <p:cNvPr id="4" name="Rectangle 3"/>
          <p:cNvSpPr/>
          <p:nvPr/>
        </p:nvSpPr>
        <p:spPr>
          <a:xfrm>
            <a:off x="353568" y="1700484"/>
            <a:ext cx="11375136" cy="2640723"/>
          </a:xfrm>
          <a:prstGeom prst="rect">
            <a:avLst/>
          </a:prstGeom>
        </p:spPr>
        <p:txBody>
          <a:bodyPr wrap="square">
            <a:spAutoFit/>
          </a:bodyPr>
          <a:lstStyle/>
          <a:p>
            <a:pPr indent="354013" algn="just">
              <a:lnSpc>
                <a:spcPct val="115000"/>
              </a:lnSpc>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Сүүлийн жилүүдэд Засгийн газрын 2019 оны 202 дугаар тогтоолоор баталсан “150 мянган айл-орон сууц” үндэсний хөтөлбөр болон нийслэл хотын гэр хорооллын дахин төлөвлөлт, Агаар, орчны бохирдлыг бууруулах үндэсний хөтөлбөр, Засгийн газрын 2019 оны “Түүхий нүүрс хэрэглэхийг хориглох тухай” 62 дугаар тогтоол, Нийслэлийн засаг даргын 2019 оны “Нам даралтын халаалтын зууханд түүхий нүүрс хэрэглэхийг хориглох тухай” А/1377 дугаар захирамжийн дагуу халаалтын зуухтай барилга, объектуудыг үе шаттайгаар төвлөрсөн дулаан хангамжид холбох ажлыг зохион байгуулан жилд дунджаар </a:t>
            </a:r>
            <a:r>
              <a:rPr lang="mn-MN" b="1" dirty="0">
                <a:latin typeface="Times New Roman" panose="02020603050405020304" pitchFamily="18" charset="0"/>
                <a:ea typeface="Calibri" panose="020F0502020204030204" pitchFamily="34" charset="0"/>
                <a:cs typeface="Mongolian Baiti" panose="03000500000000000000" pitchFamily="66" charset="0"/>
              </a:rPr>
              <a:t>150-230 Гкал/ц</a:t>
            </a:r>
            <a:r>
              <a:rPr lang="mn-MN" dirty="0">
                <a:latin typeface="Times New Roman" panose="02020603050405020304" pitchFamily="18" charset="0"/>
                <a:ea typeface="Calibri" panose="020F0502020204030204" pitchFamily="34" charset="0"/>
                <a:cs typeface="Mongolian Baiti" panose="03000500000000000000" pitchFamily="66" charset="0"/>
              </a:rPr>
              <a:t>-ийн дулааны тооцоот ачаалал бүхий 250-450 гаруй барилга байгууламжийг төвлөрсөн дулаан хангамжид шинээр холбосноор дулаан түгээлт жилд </a:t>
            </a:r>
            <a:r>
              <a:rPr lang="mn-MN" b="1" dirty="0">
                <a:latin typeface="Times New Roman" panose="02020603050405020304" pitchFamily="18" charset="0"/>
                <a:ea typeface="Calibri" panose="020F0502020204030204" pitchFamily="34" charset="0"/>
                <a:cs typeface="Mongolian Baiti" panose="03000500000000000000" pitchFamily="66" charset="0"/>
              </a:rPr>
              <a:t>5-8%-иар өссөн</a:t>
            </a:r>
            <a:r>
              <a:rPr lang="mn-MN" dirty="0">
                <a:latin typeface="Times New Roman" panose="02020603050405020304" pitchFamily="18" charset="0"/>
                <a:ea typeface="Calibri" panose="020F0502020204030204" pitchFamily="34" charset="0"/>
                <a:cs typeface="Mongolian Baiti" panose="03000500000000000000" pitchFamily="66" charset="0"/>
              </a:rPr>
              <a:t> үзүүлэлттэй байна.</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5" name="Picture 4"/>
          <p:cNvPicPr/>
          <p:nvPr/>
        </p:nvPicPr>
        <p:blipFill rotWithShape="1">
          <a:blip r:embed="rId2">
            <a:grayscl/>
            <a:extLst>
              <a:ext uri="{28A0092B-C50C-407E-A947-70E740481C1C}">
                <a14:useLocalDpi xmlns:a14="http://schemas.microsoft.com/office/drawing/2010/main" val="0"/>
              </a:ext>
            </a:extLst>
          </a:blip>
          <a:srcRect t="12182"/>
          <a:stretch/>
        </p:blipFill>
        <p:spPr bwMode="auto">
          <a:xfrm>
            <a:off x="397933" y="4380648"/>
            <a:ext cx="5871210" cy="2361565"/>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6269142" y="3898728"/>
            <a:ext cx="5459561" cy="2620526"/>
          </a:xfrm>
          <a:prstGeom prst="rect">
            <a:avLst/>
          </a:prstGeom>
        </p:spPr>
        <p:txBody>
          <a:bodyPr wrap="square">
            <a:spAutoFit/>
          </a:bodyPr>
          <a:lstStyle/>
          <a:p>
            <a:pPr indent="457200" algn="just">
              <a:lnSpc>
                <a:spcPct val="115000"/>
              </a:lnSpc>
              <a:spcAft>
                <a:spcPts val="0"/>
              </a:spcAft>
            </a:pPr>
            <a:r>
              <a:rPr lang="mn-MN" dirty="0">
                <a:latin typeface="Times New Roman" panose="02020603050405020304" pitchFamily="18" charset="0"/>
                <a:ea typeface="Calibri" panose="020F0502020204030204" pitchFamily="34" charset="0"/>
                <a:cs typeface="Mongolian Baiti" panose="03000500000000000000" pitchFamily="66" charset="0"/>
              </a:rPr>
              <a:t>Үүнээс гадна хотын ерөнхий төлөвлөгөө, агаарын бохирдлыг бууруулах ажилтай уялдаж </a:t>
            </a:r>
            <a:r>
              <a:rPr lang="mn-MN" b="1" dirty="0">
                <a:latin typeface="Times New Roman" panose="02020603050405020304" pitchFamily="18" charset="0"/>
                <a:ea typeface="Calibri" panose="020F0502020204030204" pitchFamily="34" charset="0"/>
                <a:cs typeface="Mongolian Baiti" panose="03000500000000000000" pitchFamily="66" charset="0"/>
              </a:rPr>
              <a:t>685 иргэн аж ахуй нэгж байгууллагын 691 Гкал/ц</a:t>
            </a:r>
            <a:r>
              <a:rPr lang="mn-MN" dirty="0">
                <a:latin typeface="Times New Roman" panose="02020603050405020304" pitchFamily="18" charset="0"/>
                <a:ea typeface="Calibri" panose="020F0502020204030204" pitchFamily="34" charset="0"/>
                <a:cs typeface="Mongolian Baiti" panose="03000500000000000000" pitchFamily="66" charset="0"/>
              </a:rPr>
              <a:t>-ийн дулааны ачаалал цаашид хотын сүлжээнд нэмж холбогдохоор хүлээгдэж байгаагаас </a:t>
            </a:r>
            <a:r>
              <a:rPr lang="mn-MN" b="1" dirty="0">
                <a:latin typeface="Times New Roman" panose="02020603050405020304" pitchFamily="18" charset="0"/>
                <a:ea typeface="Calibri" panose="020F0502020204030204" pitchFamily="34" charset="0"/>
                <a:cs typeface="Mongolian Baiti" panose="03000500000000000000" pitchFamily="66" charset="0"/>
              </a:rPr>
              <a:t>1346.3 Гкал/ц буюу 58%-ийн хүчин чадлын дутагдалд</a:t>
            </a:r>
            <a:r>
              <a:rPr lang="mn-MN" dirty="0">
                <a:latin typeface="Times New Roman" panose="02020603050405020304" pitchFamily="18" charset="0"/>
                <a:ea typeface="Calibri" panose="020F0502020204030204" pitchFamily="34" charset="0"/>
                <a:cs typeface="Mongolian Baiti" panose="03000500000000000000" pitchFamily="66" charset="0"/>
              </a:rPr>
              <a:t> орж хэрэглэгчдийн дулаан хангамж </a:t>
            </a:r>
            <a:r>
              <a:rPr lang="mn-MN" b="1" dirty="0">
                <a:latin typeface="Times New Roman" panose="02020603050405020304" pitchFamily="18" charset="0"/>
                <a:ea typeface="Calibri" panose="020F0502020204030204" pitchFamily="34" charset="0"/>
                <a:cs typeface="Mongolian Baiti" panose="03000500000000000000" pitchFamily="66" charset="0"/>
              </a:rPr>
              <a:t>халаалтын улирлын оргил ачааллын үед доголдохоор </a:t>
            </a:r>
            <a:r>
              <a:rPr lang="mn-MN" dirty="0">
                <a:latin typeface="Times New Roman" panose="02020603050405020304" pitchFamily="18" charset="0"/>
                <a:ea typeface="Calibri" panose="020F0502020204030204" pitchFamily="34" charset="0"/>
                <a:cs typeface="Mongolian Baiti" panose="03000500000000000000" pitchFamily="66" charset="0"/>
              </a:rPr>
              <a:t>болж байна.</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401134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1804" y="0"/>
            <a:ext cx="3332451" cy="480260"/>
          </a:xfrm>
          <a:prstGeom prst="rect">
            <a:avLst/>
          </a:prstGeom>
        </p:spPr>
        <p:txBody>
          <a:bodyPr wrap="none">
            <a:spAutoFit/>
          </a:bodyPr>
          <a:lstStyle/>
          <a:p>
            <a:pPr>
              <a:lnSpc>
                <a:spcPct val="114000"/>
              </a:lnSpc>
            </a:pPr>
            <a:r>
              <a:rPr lang="mn-MN" sz="2400" b="1" dirty="0">
                <a:ln w="0"/>
                <a:solidFill>
                  <a:srgbClr val="002060"/>
                </a:solidFill>
                <a:latin typeface="Times New Roman" pitchFamily="18" charset="0"/>
                <a:cs typeface="Times New Roman" pitchFamily="18" charset="0"/>
              </a:rPr>
              <a:t>Нэг. Төслийн үндэслэл</a:t>
            </a:r>
          </a:p>
        </p:txBody>
      </p:sp>
      <p:pic>
        <p:nvPicPr>
          <p:cNvPr id="6" name="Picture 5"/>
          <p:cNvPicPr/>
          <p:nvPr/>
        </p:nvPicPr>
        <p:blipFill>
          <a:blip r:embed="rId2"/>
          <a:stretch>
            <a:fillRect/>
          </a:stretch>
        </p:blipFill>
        <p:spPr>
          <a:xfrm>
            <a:off x="215328" y="760583"/>
            <a:ext cx="8697024" cy="5668518"/>
          </a:xfrm>
          <a:prstGeom prst="rect">
            <a:avLst/>
          </a:prstGeom>
        </p:spPr>
      </p:pic>
      <p:sp>
        <p:nvSpPr>
          <p:cNvPr id="7" name="Rectangle 6"/>
          <p:cNvSpPr/>
          <p:nvPr/>
        </p:nvSpPr>
        <p:spPr>
          <a:xfrm>
            <a:off x="8912352" y="1171303"/>
            <a:ext cx="3157728" cy="5355312"/>
          </a:xfrm>
          <a:prstGeom prst="rect">
            <a:avLst/>
          </a:prstGeom>
        </p:spPr>
        <p:txBody>
          <a:bodyPr wrap="square">
            <a:spAutoFit/>
          </a:bodyPr>
          <a:lstStyle/>
          <a:p>
            <a:pPr marL="285750" indent="-285750" algn="just">
              <a:buFont typeface="Arial" panose="020B0604020202020204" pitchFamily="34" charset="0"/>
              <a:buChar char="•"/>
            </a:pPr>
            <a:r>
              <a:rPr lang="mn-MN" dirty="0">
                <a:latin typeface="Times New Roman" panose="02020603050405020304" pitchFamily="18" charset="0"/>
                <a:ea typeface="Calibri" panose="020F0502020204030204" pitchFamily="34" charset="0"/>
              </a:rPr>
              <a:t>Монгол улсын их хурлаас 2015 оны 06-р сарын 19-ний өдөр 63-р тогтоолоор баталсан Төрөөс эрчим хүчний талаар баримтлах бодлого/ 2015-2030/</a:t>
            </a:r>
          </a:p>
          <a:p>
            <a:pPr marL="285750" indent="-285750" algn="just">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Монгол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Улсын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Их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Хурлаас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баталсан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Алсын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хараа</a:t>
            </a:r>
            <a:r>
              <a:rPr lang="en-US" dirty="0">
                <a:latin typeface="Times New Roman" panose="02020603050405020304" pitchFamily="18" charset="0"/>
                <a:cs typeface="Times New Roman" panose="02020603050405020304" pitchFamily="18" charset="0"/>
              </a:rPr>
              <a:t> 2050” </a:t>
            </a:r>
            <a:r>
              <a:rPr lang="en-US" dirty="0" err="1">
                <a:latin typeface="Times New Roman" panose="02020603050405020304" pitchFamily="18" charset="0"/>
                <a:cs typeface="Times New Roman" panose="02020603050405020304" pitchFamily="18" charset="0"/>
              </a:rPr>
              <a:t>урт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хугацааны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хөгжлийн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бодлого</a:t>
            </a:r>
            <a:r>
              <a:rPr lang="mn-MN"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Монгол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Улсыг</a:t>
            </a:r>
            <a:r>
              <a:rPr lang="en-US" dirty="0">
                <a:latin typeface="Times New Roman" panose="02020603050405020304" pitchFamily="18" charset="0"/>
                <a:cs typeface="Times New Roman" panose="02020603050405020304" pitchFamily="18" charset="0"/>
              </a:rPr>
              <a:t> 2021-2025 </a:t>
            </a:r>
            <a:r>
              <a:rPr lang="en-US" dirty="0" err="1">
                <a:latin typeface="Times New Roman" panose="02020603050405020304" pitchFamily="18" charset="0"/>
                <a:cs typeface="Times New Roman" panose="02020603050405020304" pitchFamily="18" charset="0"/>
              </a:rPr>
              <a:t>онд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хөгжүүлэх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үндсэн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чиглэл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дунд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хугацааны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бодлог</a:t>
            </a:r>
            <a:r>
              <a:rPr lang="mn-MN" dirty="0">
                <a:latin typeface="Times New Roman" panose="02020603050405020304" pitchFamily="18" charset="0"/>
                <a:cs typeface="Times New Roman" panose="02020603050405020304" pitchFamily="18" charset="0"/>
              </a:rPr>
              <a:t>о,</a:t>
            </a:r>
            <a:endParaRPr lang="mn-MN"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МУ-</a:t>
            </a:r>
            <a:r>
              <a:rPr lang="en-US" dirty="0" err="1">
                <a:latin typeface="Times New Roman" panose="02020603050405020304" pitchFamily="18" charset="0"/>
                <a:cs typeface="Times New Roman" panose="02020603050405020304" pitchFamily="18" charset="0"/>
              </a:rPr>
              <a:t>ын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Засгийн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газраас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өргөж</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барьж</a:t>
            </a:r>
            <a:r>
              <a:rPr lang="en-US" dirty="0">
                <a:latin typeface="Times New Roman" panose="02020603050405020304" pitchFamily="18" charset="0"/>
                <a:cs typeface="Times New Roman" panose="02020603050405020304" pitchFamily="18" charset="0"/>
              </a:rPr>
              <a:t>, УИХ-</a:t>
            </a:r>
            <a:r>
              <a:rPr lang="en-US" dirty="0" err="1">
                <a:latin typeface="Times New Roman" panose="02020603050405020304" pitchFamily="18" charset="0"/>
                <a:cs typeface="Times New Roman" panose="02020603050405020304" pitchFamily="18" charset="0"/>
              </a:rPr>
              <a:t>аар</a:t>
            </a:r>
            <a:r>
              <a:rPr lang="en-US" dirty="0">
                <a:latin typeface="Times New Roman" panose="02020603050405020304" pitchFamily="18" charset="0"/>
                <a:cs typeface="Times New Roman" panose="02020603050405020304" pitchFamily="18" charset="0"/>
              </a:rPr>
              <a:t> 2021 </a:t>
            </a:r>
            <a:r>
              <a:rPr lang="en-US" dirty="0" err="1">
                <a:latin typeface="Times New Roman" panose="02020603050405020304" pitchFamily="18" charset="0"/>
                <a:cs typeface="Times New Roman" panose="02020603050405020304" pitchFamily="18" charset="0"/>
              </a:rPr>
              <a:t>оны</a:t>
            </a:r>
            <a:r>
              <a:rPr lang="en-US" dirty="0">
                <a:latin typeface="Times New Roman" panose="02020603050405020304" pitchFamily="18" charset="0"/>
                <a:cs typeface="Times New Roman" panose="02020603050405020304" pitchFamily="18" charset="0"/>
              </a:rPr>
              <a:t> 12-р </a:t>
            </a:r>
            <a:r>
              <a:rPr lang="en-US" dirty="0" err="1">
                <a:latin typeface="Times New Roman" panose="02020603050405020304" pitchFamily="18" charset="0"/>
                <a:cs typeface="Times New Roman" panose="02020603050405020304" pitchFamily="18" charset="0"/>
              </a:rPr>
              <a:t>сарын</a:t>
            </a:r>
            <a:r>
              <a:rPr lang="en-US" dirty="0">
                <a:latin typeface="Times New Roman" panose="02020603050405020304" pitchFamily="18" charset="0"/>
                <a:cs typeface="Times New Roman" panose="02020603050405020304" pitchFamily="18" charset="0"/>
              </a:rPr>
              <a:t> 30-ны </a:t>
            </a:r>
            <a:r>
              <a:rPr lang="en-US" dirty="0" err="1">
                <a:latin typeface="Times New Roman" panose="02020603050405020304" pitchFamily="18" charset="0"/>
                <a:cs typeface="Times New Roman" panose="02020603050405020304" pitchFamily="18" charset="0"/>
              </a:rPr>
              <a:t>өдөр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батл</a:t>
            </a:r>
            <a:r>
              <a:rPr lang="mn-MN" dirty="0">
                <a:latin typeface="Times New Roman" panose="02020603050405020304" pitchFamily="18" charset="0"/>
                <a:cs typeface="Times New Roman" panose="02020603050405020304" pitchFamily="18" charset="0"/>
              </a:rPr>
              <a:t>а</a:t>
            </a:r>
            <a:r>
              <a:rPr lang="en-US" dirty="0" err="1">
                <a:latin typeface="Times New Roman" panose="02020603050405020304" pitchFamily="18" charset="0"/>
                <a:cs typeface="Times New Roman" panose="02020603050405020304" pitchFamily="18" charset="0"/>
              </a:rPr>
              <a:t>сан</a:t>
            </a:r>
            <a:r>
              <a:rPr lang="mn-MN" dirty="0">
                <a:latin typeface="Times New Roman" panose="02020603050405020304" pitchFamily="18" charset="0"/>
                <a:cs typeface="Times New Roman" panose="02020603050405020304" pitchFamily="18" charset="0"/>
              </a:rPr>
              <a:t> “Шинэ сэргэлтийн бодлого”</a:t>
            </a:r>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165470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0163" y="150383"/>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6" name="Rectangle 5"/>
          <p:cNvSpPr/>
          <p:nvPr/>
        </p:nvSpPr>
        <p:spPr>
          <a:xfrm>
            <a:off x="463297" y="1171303"/>
            <a:ext cx="6019340"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QXF-116/1.6-130/70-C </a:t>
            </a:r>
            <a:r>
              <a:rPr lang="en-US" b="1" dirty="0" err="1">
                <a:latin typeface="Times New Roman" panose="02020603050405020304" pitchFamily="18" charset="0"/>
                <a:ea typeface="Times New Roman" panose="02020603050405020304" pitchFamily="18" charset="0"/>
              </a:rPr>
              <a:t>зуухны</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техникийн</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тодорхойломж</a:t>
            </a:r>
            <a:r>
              <a:rPr lang="en-US" b="1" dirty="0">
                <a:latin typeface="Times New Roman" panose="02020603050405020304" pitchFamily="18" charset="0"/>
                <a:ea typeface="Times New Roman" panose="02020603050405020304" pitchFamily="18" charset="0"/>
              </a:rPr>
              <a:t>:</a:t>
            </a:r>
            <a:endParaRPr lang="en-US" b="1" dirty="0"/>
          </a:p>
        </p:txBody>
      </p:sp>
      <mc:AlternateContent xmlns:mc="http://schemas.openxmlformats.org/markup-compatibility/2006" xmlns:a14="http://schemas.microsoft.com/office/drawing/2010/main">
        <mc:Choice Requires="a14">
          <p:sp>
            <p:nvSpPr>
              <p:cNvPr id="7" name="Rectangle 6"/>
              <p:cNvSpPr/>
              <p:nvPr/>
            </p:nvSpPr>
            <p:spPr>
              <a:xfrm>
                <a:off x="292608" y="1533756"/>
                <a:ext cx="5522976" cy="2031325"/>
              </a:xfrm>
              <a:prstGeom prst="rect">
                <a:avLst/>
              </a:prstGeom>
            </p:spPr>
            <p:txBody>
              <a:bodyPr wrap="square">
                <a:spAutoFit/>
              </a:bodyPr>
              <a:lstStyle/>
              <a:p>
                <a:pPr>
                  <a:lnSpc>
                    <a:spcPct val="150000"/>
                  </a:lnSpc>
                  <a:spcAft>
                    <a:spcPts val="0"/>
                  </a:spcAft>
                </a:pPr>
                <a:r>
                  <a:rPr lang="mn-MN" dirty="0">
                    <a:latin typeface="Times New Roman" panose="02020603050405020304" pitchFamily="18" charset="0"/>
                    <a:ea typeface="Times New Roman" panose="02020603050405020304" pitchFamily="18" charset="0"/>
                    <a:cs typeface="Mongolian Baiti" panose="03000500000000000000" pitchFamily="66" charset="0"/>
                  </a:rPr>
                  <a:t>Дулааны хүчин чадал                   116 МВт</a:t>
                </a:r>
                <a:r>
                  <a:rPr lang="en-US" dirty="0">
                    <a:latin typeface="Times New Roman" panose="02020603050405020304" pitchFamily="18" charset="0"/>
                    <a:ea typeface="Times New Roman" panose="02020603050405020304" pitchFamily="18" charset="0"/>
                    <a:cs typeface="Mongolian Baiti" panose="03000500000000000000" pitchFamily="66" charset="0"/>
                  </a:rPr>
                  <a:t> (</a:t>
                </a:r>
                <a:r>
                  <a:rPr lang="mn-MN" dirty="0">
                    <a:latin typeface="Times New Roman" panose="02020603050405020304" pitchFamily="18" charset="0"/>
                    <a:ea typeface="Times New Roman" panose="02020603050405020304" pitchFamily="18" charset="0"/>
                    <a:cs typeface="Mongolian Baiti" panose="03000500000000000000" pitchFamily="66" charset="0"/>
                  </a:rPr>
                  <a:t>100 Гкал</a:t>
                </a:r>
                <a:r>
                  <a:rPr lang="en-US" dirty="0">
                    <a:latin typeface="Times New Roman" panose="02020603050405020304" pitchFamily="18" charset="0"/>
                    <a:ea typeface="Times New Roman" panose="02020603050405020304" pitchFamily="18" charset="0"/>
                    <a:cs typeface="Mongolian Baiti" panose="03000500000000000000" pitchFamily="66" charset="0"/>
                  </a:rPr>
                  <a:t>/</a:t>
                </a:r>
                <a:r>
                  <a:rPr lang="mn-MN" dirty="0">
                    <a:latin typeface="Times New Roman" panose="02020603050405020304" pitchFamily="18" charset="0"/>
                    <a:ea typeface="Times New Roman" panose="02020603050405020304" pitchFamily="18" charset="0"/>
                    <a:cs typeface="Mongolian Baiti" panose="03000500000000000000" pitchFamily="66" charset="0"/>
                  </a:rPr>
                  <a:t>ц</a:t>
                </a:r>
                <a:r>
                  <a:rPr lang="en-US" dirty="0">
                    <a:latin typeface="Times New Roman" panose="02020603050405020304" pitchFamily="18" charset="0"/>
                    <a:ea typeface="Times New Roman" panose="02020603050405020304" pitchFamily="18" charset="0"/>
                    <a:cs typeface="Mongolian Baiti" panose="03000500000000000000" pitchFamily="66" charset="0"/>
                  </a:rPr>
                  <a:t>)</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50000"/>
                  </a:lnSpc>
                  <a:spcAft>
                    <a:spcPts val="0"/>
                  </a:spcAft>
                </a:pPr>
                <a:r>
                  <a:rPr lang="mn-MN" dirty="0">
                    <a:latin typeface="Times New Roman" panose="02020603050405020304" pitchFamily="18" charset="0"/>
                    <a:ea typeface="Times New Roman" panose="02020603050405020304" pitchFamily="18" charset="0"/>
                    <a:cs typeface="Mongolian Baiti" panose="03000500000000000000" pitchFamily="66" charset="0"/>
                  </a:rPr>
                  <a:t>Усны зарцуулалт </a:t>
                </a:r>
                <a:r>
                  <a:rPr lang="en-US" dirty="0">
                    <a:latin typeface="Times New Roman" panose="02020603050405020304" pitchFamily="18" charset="0"/>
                    <a:ea typeface="Times New Roman" panose="02020603050405020304" pitchFamily="18" charset="0"/>
                    <a:cs typeface="Mongolian Baiti" panose="03000500000000000000" pitchFamily="66" charset="0"/>
                  </a:rPr>
                  <a:t>		</a:t>
                </a:r>
                <a:r>
                  <a:rPr lang="mn-MN" dirty="0">
                    <a:latin typeface="Times New Roman" panose="02020603050405020304" pitchFamily="18" charset="0"/>
                    <a:ea typeface="Times New Roman" panose="02020603050405020304" pitchFamily="18" charset="0"/>
                    <a:cs typeface="Mongolian Baiti" panose="03000500000000000000" pitchFamily="66" charset="0"/>
                  </a:rPr>
                  <a:t>        1651</a:t>
                </a:r>
                <a:r>
                  <a:rPr lang="en-US" dirty="0">
                    <a:latin typeface="Times New Roman" panose="02020603050405020304" pitchFamily="18" charset="0"/>
                    <a:ea typeface="Times New Roman" panose="02020603050405020304" pitchFamily="18" charset="0"/>
                    <a:cs typeface="Mongolian Baiti" panose="03000500000000000000" pitchFamily="66" charset="0"/>
                  </a:rPr>
                  <a:t>.</a:t>
                </a:r>
                <a:r>
                  <a:rPr lang="mn-MN" dirty="0">
                    <a:latin typeface="Times New Roman" panose="02020603050405020304" pitchFamily="18" charset="0"/>
                    <a:ea typeface="Times New Roman" panose="02020603050405020304" pitchFamily="18" charset="0"/>
                    <a:cs typeface="Mongolian Baiti" panose="03000500000000000000" pitchFamily="66" charset="0"/>
                  </a:rPr>
                  <a:t>3</a:t>
                </a:r>
                <a:r>
                  <a:rPr lang="en-US" dirty="0">
                    <a:latin typeface="Times New Roman" panose="02020603050405020304" pitchFamily="18" charset="0"/>
                    <a:ea typeface="Times New Roman" panose="02020603050405020304" pitchFamily="18" charset="0"/>
                    <a:cs typeface="Mongolian Baiti" panose="03000500000000000000" pitchFamily="66" charset="0"/>
                  </a:rPr>
                  <a:t> т/ц</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50000"/>
                  </a:lnSpc>
                  <a:spcAft>
                    <a:spcPts val="0"/>
                  </a:spcAft>
                </a:pPr>
                <a:r>
                  <a:rPr lang="mn-MN" dirty="0">
                    <a:latin typeface="Times New Roman" panose="02020603050405020304" pitchFamily="18" charset="0"/>
                    <a:ea typeface="Times New Roman" panose="02020603050405020304" pitchFamily="18" charset="0"/>
                    <a:cs typeface="Mongolian Baiti" panose="03000500000000000000" pitchFamily="66" charset="0"/>
                  </a:rPr>
                  <a:t>Эргэлтийн усны даралт </a:t>
                </a:r>
                <a:r>
                  <a:rPr lang="en-US" dirty="0">
                    <a:latin typeface="Times New Roman" panose="02020603050405020304" pitchFamily="18" charset="0"/>
                    <a:ea typeface="Times New Roman" panose="02020603050405020304" pitchFamily="18" charset="0"/>
                    <a:cs typeface="Mongolian Baiti" panose="03000500000000000000" pitchFamily="66" charset="0"/>
                  </a:rPr>
                  <a:t>	</a:t>
                </a:r>
                <a:r>
                  <a:rPr lang="mn-MN" dirty="0">
                    <a:latin typeface="Times New Roman" panose="02020603050405020304" pitchFamily="18" charset="0"/>
                    <a:ea typeface="Times New Roman" panose="02020603050405020304" pitchFamily="18" charset="0"/>
                    <a:cs typeface="Mongolian Baiti" panose="03000500000000000000" pitchFamily="66" charset="0"/>
                  </a:rPr>
                  <a:t>        16</a:t>
                </a:r>
                <a:r>
                  <a:rPr lang="en-US" dirty="0">
                    <a:latin typeface="Times New Roman" panose="02020603050405020304" pitchFamily="18" charset="0"/>
                    <a:ea typeface="Times New Roman" panose="02020603050405020304" pitchFamily="18" charset="0"/>
                    <a:cs typeface="Mongolian Baiti" panose="03000500000000000000" pitchFamily="66" charset="0"/>
                  </a:rPr>
                  <a:t> </a:t>
                </a:r>
                <a:r>
                  <a:rPr lang="en-US" dirty="0" err="1">
                    <a:latin typeface="Times New Roman" panose="02020603050405020304" pitchFamily="18" charset="0"/>
                    <a:ea typeface="Times New Roman" panose="02020603050405020304" pitchFamily="18" charset="0"/>
                    <a:cs typeface="Mongolian Baiti" panose="03000500000000000000" pitchFamily="66" charset="0"/>
                  </a:rPr>
                  <a:t>ата</a:t>
                </a:r>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a:p>
                <a:pPr>
                  <a:lnSpc>
                    <a:spcPct val="150000"/>
                  </a:lnSpc>
                  <a:spcAft>
                    <a:spcPts val="0"/>
                  </a:spcAft>
                </a:pPr>
                <a:r>
                  <a:rPr lang="mn-MN" dirty="0">
                    <a:latin typeface="Times New Roman" panose="02020603050405020304" pitchFamily="18" charset="0"/>
                    <a:ea typeface="Times New Roman" panose="02020603050405020304" pitchFamily="18" charset="0"/>
                    <a:cs typeface="Mongolian Baiti" panose="03000500000000000000" pitchFamily="66" charset="0"/>
                  </a:rPr>
                  <a:t>Өгөх усны тооцоот темпратур</a:t>
                </a:r>
                <a:r>
                  <a:rPr lang="en-US" dirty="0">
                    <a:latin typeface="Times New Roman" panose="02020603050405020304" pitchFamily="18" charset="0"/>
                    <a:ea typeface="Times New Roman" panose="02020603050405020304" pitchFamily="18" charset="0"/>
                    <a:cs typeface="Mongolian Baiti" panose="03000500000000000000" pitchFamily="66" charset="0"/>
                  </a:rPr>
                  <a:t>:  </a:t>
                </a:r>
                <a:r>
                  <a:rPr lang="mn-MN" dirty="0">
                    <a:latin typeface="Times New Roman" panose="02020603050405020304" pitchFamily="18" charset="0"/>
                    <a:ea typeface="Times New Roman" panose="02020603050405020304" pitchFamily="18" charset="0"/>
                    <a:cs typeface="Mongolian Baiti" panose="03000500000000000000" pitchFamily="66" charset="0"/>
                  </a:rPr>
                  <a:t>  </a:t>
                </a:r>
                <a:r>
                  <a:rPr lang="en-US" dirty="0">
                    <a:latin typeface="Times New Roman" panose="02020603050405020304" pitchFamily="18" charset="0"/>
                    <a:ea typeface="Times New Roman" panose="02020603050405020304" pitchFamily="18" charset="0"/>
                    <a:cs typeface="Mongolian Baiti" panose="03000500000000000000" pitchFamily="66" charset="0"/>
                  </a:rPr>
                  <a:t>130</a:t>
                </a:r>
                <a14:m>
                  <m:oMath xmlns:m="http://schemas.openxmlformats.org/officeDocument/2006/math">
                    <m:r>
                      <a:rPr lang="en-US">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600" dirty="0">
                  <a:effectLst/>
                  <a:latin typeface="Calibri" panose="020F0502020204030204" pitchFamily="34" charset="0"/>
                  <a:ea typeface="Calibri" panose="020F0502020204030204" pitchFamily="34" charset="0"/>
                  <a:cs typeface="Mongolian Baiti" panose="03000500000000000000" pitchFamily="66" charset="0"/>
                </a:endParaRPr>
              </a:p>
              <a:p>
                <a:r>
                  <a:rPr lang="mn-MN" dirty="0">
                    <a:latin typeface="Times New Roman" panose="02020603050405020304" pitchFamily="18" charset="0"/>
                    <a:ea typeface="Times New Roman" panose="02020603050405020304" pitchFamily="18" charset="0"/>
                  </a:rPr>
                  <a:t>Буцах </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усны</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температур</a:t>
                </a:r>
                <a:r>
                  <a:rPr lang="en-US" dirty="0">
                    <a:latin typeface="Times New Roman" panose="02020603050405020304" pitchFamily="18" charset="0"/>
                    <a:ea typeface="Times New Roman" panose="02020603050405020304" pitchFamily="18" charset="0"/>
                  </a:rPr>
                  <a:t>: </a:t>
                </a:r>
                <a:r>
                  <a:rPr lang="mn-MN"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70 </a:t>
                </a:r>
                <a14:m>
                  <m:oMath xmlns:m="http://schemas.openxmlformats.org/officeDocument/2006/math">
                    <m:r>
                      <a:rPr lang="en-US">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92608" y="1533756"/>
                <a:ext cx="5522976" cy="2031325"/>
              </a:xfrm>
              <a:prstGeom prst="rect">
                <a:avLst/>
              </a:prstGeom>
              <a:blipFill>
                <a:blip r:embed="rId4"/>
                <a:stretch>
                  <a:fillRect l="-883" r="-110" b="-3904"/>
                </a:stretch>
              </a:blipFill>
            </p:spPr>
            <p:txBody>
              <a:bodyPr/>
              <a:lstStyle/>
              <a:p>
                <a:r>
                  <a:rPr lang="en-US">
                    <a:noFill/>
                  </a:rPr>
                  <a:t> </a:t>
                </a:r>
              </a:p>
            </p:txBody>
          </p:sp>
        </mc:Fallback>
      </mc:AlternateContent>
      <p:pic>
        <p:nvPicPr>
          <p:cNvPr id="8" name="Picture 7" descr="Дэлгэцийн зураг (59)"/>
          <p:cNvPicPr/>
          <p:nvPr/>
        </p:nvPicPr>
        <p:blipFill>
          <a:blip r:embed="rId5" cstate="print">
            <a:extLst>
              <a:ext uri="{28A0092B-C50C-407E-A947-70E740481C1C}">
                <a14:useLocalDpi xmlns:a14="http://schemas.microsoft.com/office/drawing/2010/main" val="0"/>
              </a:ext>
            </a:extLst>
          </a:blip>
          <a:srcRect l="3967" t="2025" r="3958" b="1662"/>
          <a:stretch>
            <a:fillRect/>
          </a:stretch>
        </p:blipFill>
        <p:spPr bwMode="auto">
          <a:xfrm>
            <a:off x="7705344" y="1050515"/>
            <a:ext cx="3925074" cy="5722141"/>
          </a:xfrm>
          <a:prstGeom prst="rect">
            <a:avLst/>
          </a:prstGeom>
          <a:noFill/>
          <a:ln>
            <a:noFill/>
          </a:ln>
        </p:spPr>
      </p:pic>
      <p:sp>
        <p:nvSpPr>
          <p:cNvPr id="9" name="Rectangle 8"/>
          <p:cNvSpPr/>
          <p:nvPr/>
        </p:nvSpPr>
        <p:spPr>
          <a:xfrm>
            <a:off x="2079492" y="3565081"/>
            <a:ext cx="3877023" cy="374077"/>
          </a:xfrm>
          <a:prstGeom prst="rect">
            <a:avLst/>
          </a:prstGeom>
        </p:spPr>
        <p:txBody>
          <a:bodyPr wrap="none">
            <a:spAutoFit/>
          </a:bodyPr>
          <a:lstStyle/>
          <a:p>
            <a:pPr algn="ctr">
              <a:lnSpc>
                <a:spcPct val="107000"/>
              </a:lnSpc>
              <a:spcAft>
                <a:spcPts val="600"/>
              </a:spcAft>
            </a:pPr>
            <a:r>
              <a:rPr lang="mn-MN" b="1" dirty="0">
                <a:latin typeface="Times New Roman" panose="02020603050405020304" pitchFamily="18" charset="0"/>
                <a:ea typeface="Calibri" panose="020F0502020204030204" pitchFamily="34" charset="0"/>
                <a:cs typeface="Mongolian Baiti" panose="03000500000000000000" pitchFamily="66" charset="0"/>
              </a:rPr>
              <a:t>Нүүрсний үндсэн тодорхойломжууд</a:t>
            </a:r>
            <a:endParaRPr lang="en-US" b="1" dirty="0">
              <a:latin typeface="Calibri" panose="020F0502020204030204" pitchFamily="34" charset="0"/>
              <a:ea typeface="Calibri" panose="020F0502020204030204" pitchFamily="34" charset="0"/>
              <a:cs typeface="Mongolian Baiti" panose="03000500000000000000" pitchFamily="66"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58482052"/>
              </p:ext>
            </p:extLst>
          </p:nvPr>
        </p:nvGraphicFramePr>
        <p:xfrm>
          <a:off x="494516" y="3927534"/>
          <a:ext cx="6599010" cy="2625471"/>
        </p:xfrm>
        <a:graphic>
          <a:graphicData uri="http://schemas.openxmlformats.org/drawingml/2006/table">
            <a:tbl>
              <a:tblPr firstRow="1" firstCol="1" bandRow="1">
                <a:tableStyleId>{5C22544A-7EE6-4342-B048-85BDC9FD1C3A}</a:tableStyleId>
              </a:tblPr>
              <a:tblGrid>
                <a:gridCol w="314037">
                  <a:extLst>
                    <a:ext uri="{9D8B030D-6E8A-4147-A177-3AD203B41FA5}">
                      <a16:colId xmlns:a16="http://schemas.microsoft.com/office/drawing/2014/main" val="1849407657"/>
                    </a:ext>
                  </a:extLst>
                </a:gridCol>
                <a:gridCol w="1883516">
                  <a:extLst>
                    <a:ext uri="{9D8B030D-6E8A-4147-A177-3AD203B41FA5}">
                      <a16:colId xmlns:a16="http://schemas.microsoft.com/office/drawing/2014/main" val="3131159141"/>
                    </a:ext>
                  </a:extLst>
                </a:gridCol>
                <a:gridCol w="900474">
                  <a:extLst>
                    <a:ext uri="{9D8B030D-6E8A-4147-A177-3AD203B41FA5}">
                      <a16:colId xmlns:a16="http://schemas.microsoft.com/office/drawing/2014/main" val="2920635943"/>
                    </a:ext>
                  </a:extLst>
                </a:gridCol>
                <a:gridCol w="599846">
                  <a:extLst>
                    <a:ext uri="{9D8B030D-6E8A-4147-A177-3AD203B41FA5}">
                      <a16:colId xmlns:a16="http://schemas.microsoft.com/office/drawing/2014/main" val="1708460181"/>
                    </a:ext>
                  </a:extLst>
                </a:gridCol>
                <a:gridCol w="944228">
                  <a:extLst>
                    <a:ext uri="{9D8B030D-6E8A-4147-A177-3AD203B41FA5}">
                      <a16:colId xmlns:a16="http://schemas.microsoft.com/office/drawing/2014/main" val="2533727993"/>
                    </a:ext>
                  </a:extLst>
                </a:gridCol>
                <a:gridCol w="963282">
                  <a:extLst>
                    <a:ext uri="{9D8B030D-6E8A-4147-A177-3AD203B41FA5}">
                      <a16:colId xmlns:a16="http://schemas.microsoft.com/office/drawing/2014/main" val="4069430575"/>
                    </a:ext>
                  </a:extLst>
                </a:gridCol>
                <a:gridCol w="993627">
                  <a:extLst>
                    <a:ext uri="{9D8B030D-6E8A-4147-A177-3AD203B41FA5}">
                      <a16:colId xmlns:a16="http://schemas.microsoft.com/office/drawing/2014/main" val="3360495976"/>
                    </a:ext>
                  </a:extLst>
                </a:gridCol>
              </a:tblGrid>
              <a:tr h="235585">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Хэмжигдэхүүн</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err="1">
                          <a:effectLst/>
                          <a:latin typeface="Times New Roman" panose="02020603050405020304" pitchFamily="18" charset="0"/>
                          <a:cs typeface="Times New Roman" panose="02020603050405020304" pitchFamily="18" charset="0"/>
                        </a:rPr>
                        <a:t>Тэмдэг</a:t>
                      </a:r>
                      <a:endParaRPr lang="mn-MN" sz="1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1200" dirty="0" err="1">
                          <a:effectLst/>
                          <a:latin typeface="Times New Roman" panose="02020603050405020304" pitchFamily="18" charset="0"/>
                          <a:cs typeface="Times New Roman" panose="02020603050405020304" pitchFamily="18" charset="0"/>
                        </a:rPr>
                        <a:t>лэгээ</a:t>
                      </a:r>
                      <a:r>
                        <a:rPr lang="en-US" sz="12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dirty="0" err="1">
                          <a:effectLst/>
                          <a:latin typeface="Times New Roman" panose="02020603050405020304" pitchFamily="18" charset="0"/>
                          <a:cs typeface="Times New Roman" panose="02020603050405020304" pitchFamily="18" charset="0"/>
                        </a:rPr>
                        <a:t>Нэгж</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Баг</a:t>
                      </a:r>
                      <a:r>
                        <a:rPr lang="mn-MN" sz="1200">
                          <a:effectLst/>
                          <a:latin typeface="Times New Roman" panose="02020603050405020304" pitchFamily="18" charset="0"/>
                          <a:cs typeface="Times New Roman" panose="02020603050405020304" pitchFamily="18" charset="0"/>
                        </a:rPr>
                        <a:t>а</a:t>
                      </a:r>
                      <a:r>
                        <a:rPr lang="en-US" sz="1200">
                          <a:effectLst/>
                          <a:latin typeface="Times New Roman" panose="02020603050405020304" pitchFamily="18" charset="0"/>
                          <a:cs typeface="Times New Roman" panose="02020603050405020304" pitchFamily="18" charset="0"/>
                        </a:rPr>
                        <a:t>нуур</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Шивээ Овоо</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Бөөрөлжүүт</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3155030"/>
                  </a:ext>
                </a:extLst>
              </a:tr>
              <a:tr h="8636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Хүхрийн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S</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0.5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0.45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0.95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4664053"/>
                  </a:ext>
                </a:extLst>
              </a:tr>
              <a:tr h="11557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Үнслэгийн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10.25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8.82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7597201"/>
                  </a:ext>
                </a:extLst>
              </a:tr>
              <a:tr h="4572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Нүүрстөрөгчийн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C</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42.33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34.43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42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0264883"/>
                  </a:ext>
                </a:extLst>
              </a:tr>
              <a:tr h="7493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Устөрөгчийн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H</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2.69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2.7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3043929"/>
                  </a:ext>
                </a:extLst>
              </a:tr>
              <a:tr h="3683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Азотын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N</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0.56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0.47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0.56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1172376"/>
                  </a:ext>
                </a:extLst>
              </a:tr>
              <a:tr h="3683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Хүчилтөрөгчийн агууламж</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O</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12.47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11.12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5.5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6308161"/>
                  </a:ext>
                </a:extLst>
              </a:tr>
              <a:tr h="7239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Чийглэг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W</a:t>
                      </a:r>
                      <a:r>
                        <a:rPr lang="en-US" sz="1200" strike="sngStrike"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31.2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42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35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2066707"/>
                  </a:ext>
                </a:extLst>
              </a:tr>
              <a:tr h="3683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Дулаан гаргах доод чадвар</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Q</a:t>
                      </a:r>
                      <a:r>
                        <a:rPr lang="en-US" sz="1200" baseline="30000">
                          <a:effectLst/>
                          <a:latin typeface="Times New Roman" panose="02020603050405020304" pitchFamily="18" charset="0"/>
                          <a:cs typeface="Times New Roman" panose="02020603050405020304" pitchFamily="18" charset="0"/>
                        </a:rPr>
                        <a:t>аж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ккал/кг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3592.2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3000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3300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3085254"/>
                  </a:ext>
                </a:extLst>
              </a:tr>
              <a:tr h="121920">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200">
                          <a:effectLst/>
                          <a:latin typeface="Times New Roman" panose="02020603050405020304" pitchFamily="18" charset="0"/>
                          <a:cs typeface="Times New Roman" panose="02020603050405020304" pitchFamily="18" charset="0"/>
                        </a:rPr>
                        <a:t>Дэгдэмхий эд</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V</a:t>
                      </a:r>
                      <a:r>
                        <a:rPr lang="en-US" sz="1200" baseline="30000">
                          <a:effectLst/>
                          <a:latin typeface="Times New Roman" panose="02020603050405020304" pitchFamily="18" charset="0"/>
                          <a:cs typeface="Times New Roman" panose="02020603050405020304" pitchFamily="18" charset="0"/>
                        </a:rPr>
                        <a:t>ш</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47.7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a:effectLst/>
                          <a:latin typeface="Times New Roman" panose="02020603050405020304" pitchFamily="18" charset="0"/>
                          <a:cs typeface="Times New Roman" panose="02020603050405020304" pitchFamily="18" charset="0"/>
                        </a:rPr>
                        <a:t>47.4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US" sz="1400" dirty="0">
                          <a:effectLst/>
                          <a:latin typeface="Times New Roman" panose="02020603050405020304" pitchFamily="18" charset="0"/>
                          <a:cs typeface="Times New Roman" panose="02020603050405020304" pitchFamily="18" charset="0"/>
                        </a:rPr>
                        <a:t>45</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9923961"/>
                  </a:ext>
                </a:extLst>
              </a:tr>
            </a:tbl>
          </a:graphicData>
        </a:graphic>
      </p:graphicFrame>
    </p:spTree>
    <p:extLst>
      <p:ext uri="{BB962C8B-B14F-4D97-AF65-F5344CB8AC3E}">
        <p14:creationId xmlns:p14="http://schemas.microsoft.com/office/powerpoint/2010/main" val="119315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200435" y="963646"/>
            <a:ext cx="7248875" cy="433248"/>
          </a:xfrm>
          <a:prstGeom prst="rect">
            <a:avLst/>
          </a:prstGeom>
        </p:spPr>
        <p:txBody>
          <a:bodyPr/>
          <a:lstStyle/>
          <a:p>
            <a:r>
              <a:rPr lang="mn-MN" sz="2000" b="1" dirty="0">
                <a:latin typeface="Times New Roman" panose="02020603050405020304" pitchFamily="18" charset="0"/>
                <a:cs typeface="Times New Roman" panose="02020603050405020304" pitchFamily="18" charset="0"/>
              </a:rPr>
              <a:t>Дулааны суурилагдсан хүчин чадал</a:t>
            </a:r>
            <a:endParaRPr 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837964F-FF70-46BE-90CD-76C484E5EC7F}"/>
                  </a:ext>
                </a:extLst>
              </p:cNvPr>
              <p:cNvGraphicFramePr>
                <a:graphicFrameLocks noGrp="1"/>
              </p:cNvGraphicFramePr>
              <p:nvPr>
                <p:extLst>
                  <p:ext uri="{D42A27DB-BD31-4B8C-83A1-F6EECF244321}">
                    <p14:modId xmlns:p14="http://schemas.microsoft.com/office/powerpoint/2010/main" val="2114353461"/>
                  </p:ext>
                </p:extLst>
              </p:nvPr>
            </p:nvGraphicFramePr>
            <p:xfrm>
              <a:off x="2107464" y="1431815"/>
              <a:ext cx="3168971" cy="2907172"/>
            </p:xfrm>
            <a:graphic>
              <a:graphicData uri="http://schemas.openxmlformats.org/drawingml/2006/table">
                <a:tbl>
                  <a:tblPr firstRow="1" bandRow="1">
                    <a:tableStyleId>{5940675A-B579-460E-94D1-54222C63F5DA}</a:tableStyleId>
                  </a:tblPr>
                  <a:tblGrid>
                    <a:gridCol w="3168971">
                      <a:extLst>
                        <a:ext uri="{9D8B030D-6E8A-4147-A177-3AD203B41FA5}">
                          <a16:colId xmlns:a16="http://schemas.microsoft.com/office/drawing/2014/main" val="20000"/>
                        </a:ext>
                      </a:extLst>
                    </a:gridCol>
                  </a:tblGrid>
                  <a:tr h="680481">
                    <a:tc>
                      <a:txBody>
                        <a:bodyPr/>
                        <a:lstStyle/>
                        <a:p>
                          <a:pPr algn="ctr"/>
                          <a:r>
                            <a:rPr lang="mn-MN" altLang="ko-KR" sz="1400" b="1" dirty="0">
                              <a:solidFill>
                                <a:schemeClr val="bg1"/>
                              </a:solidFill>
                              <a:latin typeface="Times New Roman" panose="02020603050405020304" pitchFamily="18" charset="0"/>
                              <a:cs typeface="Times New Roman" panose="02020603050405020304" pitchFamily="18" charset="0"/>
                            </a:rPr>
                            <a:t>ҮЗҮҮЛЭЛТ</a:t>
                          </a:r>
                          <a:endParaRPr lang="ko-KR" altLang="en-US" sz="1400" b="1"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21712">
                    <a:tc>
                      <a:txBody>
                        <a:bodyPr/>
                        <a:lstStyle/>
                        <a:p>
                          <a:pPr algn="l" latinLnBrk="1"/>
                          <a:r>
                            <a:rPr lang="mn-MN" altLang="ko-KR" sz="1600" b="0" dirty="0">
                              <a:solidFill>
                                <a:schemeClr val="tx1"/>
                              </a:solidFill>
                              <a:latin typeface="Times New Roman" panose="02020603050405020304" pitchFamily="18" charset="0"/>
                              <a:cs typeface="Times New Roman" panose="02020603050405020304" pitchFamily="18" charset="0"/>
                            </a:rPr>
                            <a:t>Зуухны тоо</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85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mn-MN" altLang="ko-KR" sz="1600" b="0" dirty="0">
                              <a:solidFill>
                                <a:schemeClr val="tx1"/>
                              </a:solidFill>
                              <a:latin typeface="Times New Roman" panose="02020603050405020304" pitchFamily="18" charset="0"/>
                              <a:cs typeface="Times New Roman" panose="02020603050405020304" pitchFamily="18" charset="0"/>
                            </a:rPr>
                            <a:t>Сүлжээний усны халалт, </a:t>
                          </a:r>
                          <a14:m>
                            <m:oMath xmlns:m="http://schemas.openxmlformats.org/officeDocument/2006/math">
                              <m:r>
                                <a:rPr lang="mn-MN" altLang="ko-KR" sz="1600" b="0" i="1" smtClean="0">
                                  <a:solidFill>
                                    <a:schemeClr val="tx1"/>
                                  </a:solidFill>
                                  <a:latin typeface="Cambria Math" panose="02040503050406030204" pitchFamily="18" charset="0"/>
                                  <a:ea typeface="Cambria Math" panose="02040503050406030204" pitchFamily="18" charset="0"/>
                                  <a:cs typeface="Arial" pitchFamily="34" charset="0"/>
                                </a:rPr>
                                <m:t>℃</m:t>
                              </m:r>
                            </m:oMath>
                          </a14:m>
                          <a:endParaRPr lang="en-US" altLang="ko-KR"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2439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mn-MN" altLang="ko-KR" sz="1600" b="0" dirty="0">
                              <a:solidFill>
                                <a:schemeClr val="tx1"/>
                              </a:solidFill>
                              <a:latin typeface="Times New Roman" panose="02020603050405020304" pitchFamily="18" charset="0"/>
                              <a:cs typeface="Times New Roman" panose="02020603050405020304" pitchFamily="18" charset="0"/>
                            </a:rPr>
                            <a:t>Сүлжээний усны зарцуулалт, тн</a:t>
                          </a:r>
                          <a:r>
                            <a:rPr lang="en-US" altLang="ko-KR" sz="1600" b="0" dirty="0">
                              <a:solidFill>
                                <a:schemeClr val="tx1"/>
                              </a:solidFill>
                              <a:latin typeface="Times New Roman" panose="02020603050405020304" pitchFamily="18" charset="0"/>
                              <a:cs typeface="Times New Roman" panose="02020603050405020304" pitchFamily="18" charset="0"/>
                            </a:rPr>
                            <a:t>/</a:t>
                          </a:r>
                          <a:r>
                            <a:rPr lang="mn-MN" altLang="ko-KR" sz="1600" b="0" dirty="0">
                              <a:solidFill>
                                <a:schemeClr val="tx1"/>
                              </a:solidFill>
                              <a:latin typeface="Times New Roman" panose="02020603050405020304" pitchFamily="18" charset="0"/>
                              <a:cs typeface="Times New Roman" panose="02020603050405020304" pitchFamily="18" charset="0"/>
                            </a:rPr>
                            <a:t>ц</a:t>
                          </a:r>
                          <a:endParaRPr lang="en-US" altLang="ko-KR"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131732">
                    <a:tc>
                      <a:txBody>
                        <a:bodyPr/>
                        <a:lstStyle/>
                        <a:p>
                          <a:pPr algn="l"/>
                          <a:r>
                            <a:rPr lang="en-US" altLang="ko-KR" sz="1600" b="0" dirty="0">
                              <a:solidFill>
                                <a:schemeClr val="tx1"/>
                              </a:solidFill>
                              <a:latin typeface="Times New Roman" panose="02020603050405020304" pitchFamily="18" charset="0"/>
                              <a:cs typeface="Times New Roman" panose="02020603050405020304" pitchFamily="18" charset="0"/>
                            </a:rPr>
                            <a:t>Д</a:t>
                          </a:r>
                          <a:r>
                            <a:rPr lang="mn-MN" altLang="ko-KR" sz="1600" b="0" dirty="0">
                              <a:solidFill>
                                <a:schemeClr val="tx1"/>
                              </a:solidFill>
                              <a:latin typeface="Times New Roman" panose="02020603050405020304" pitchFamily="18" charset="0"/>
                              <a:cs typeface="Times New Roman" panose="02020603050405020304" pitchFamily="18" charset="0"/>
                            </a:rPr>
                            <a:t>улааны чадал, Гкал</a:t>
                          </a:r>
                          <a:r>
                            <a:rPr lang="en-US" altLang="ko-KR" sz="1600" b="0" dirty="0">
                              <a:solidFill>
                                <a:schemeClr val="tx1"/>
                              </a:solidFill>
                              <a:latin typeface="Times New Roman" panose="02020603050405020304" pitchFamily="18" charset="0"/>
                              <a:cs typeface="Times New Roman" panose="02020603050405020304" pitchFamily="18" charset="0"/>
                            </a:rPr>
                            <a:t>/</a:t>
                          </a:r>
                          <a:r>
                            <a:rPr lang="mn-MN" altLang="ko-KR" sz="1600" b="0" dirty="0">
                              <a:solidFill>
                                <a:schemeClr val="tx1"/>
                              </a:solidFill>
                              <a:latin typeface="Times New Roman" panose="02020603050405020304" pitchFamily="18" charset="0"/>
                              <a:cs typeface="Times New Roman" panose="02020603050405020304" pitchFamily="18" charset="0"/>
                            </a:rPr>
                            <a:t>ц</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mc:Choice>
        <mc:Fallback xmlns="">
          <p:graphicFrame>
            <p:nvGraphicFramePr>
              <p:cNvPr id="8" name="Table 7">
                <a:extLst>
                  <a:ext uri="{FF2B5EF4-FFF2-40B4-BE49-F238E27FC236}">
                    <a16:creationId xmlns:a16="http://schemas.microsoft.com/office/drawing/2014/main" id="{D837964F-FF70-46BE-90CD-76C484E5EC7F}"/>
                  </a:ext>
                </a:extLst>
              </p:cNvPr>
              <p:cNvGraphicFramePr>
                <a:graphicFrameLocks noGrp="1"/>
              </p:cNvGraphicFramePr>
              <p:nvPr>
                <p:extLst>
                  <p:ext uri="{D42A27DB-BD31-4B8C-83A1-F6EECF244321}">
                    <p14:modId xmlns:p14="http://schemas.microsoft.com/office/powerpoint/2010/main" val="2114353461"/>
                  </p:ext>
                </p:extLst>
              </p:nvPr>
            </p:nvGraphicFramePr>
            <p:xfrm>
              <a:off x="2107464" y="1431815"/>
              <a:ext cx="3168971" cy="2907172"/>
            </p:xfrm>
            <a:graphic>
              <a:graphicData uri="http://schemas.openxmlformats.org/drawingml/2006/table">
                <a:tbl>
                  <a:tblPr firstRow="1" bandRow="1">
                    <a:tableStyleId>{5940675A-B579-460E-94D1-54222C63F5DA}</a:tableStyleId>
                  </a:tblPr>
                  <a:tblGrid>
                    <a:gridCol w="3168971">
                      <a:extLst>
                        <a:ext uri="{9D8B030D-6E8A-4147-A177-3AD203B41FA5}">
                          <a16:colId xmlns:a16="http://schemas.microsoft.com/office/drawing/2014/main" val="20000"/>
                        </a:ext>
                      </a:extLst>
                    </a:gridCol>
                  </a:tblGrid>
                  <a:tr h="680481">
                    <a:tc>
                      <a:txBody>
                        <a:bodyPr/>
                        <a:lstStyle/>
                        <a:p>
                          <a:pPr algn="ctr"/>
                          <a:r>
                            <a:rPr lang="mn-MN" altLang="ko-KR" sz="1400" b="1" dirty="0" smtClean="0">
                              <a:solidFill>
                                <a:schemeClr val="bg1"/>
                              </a:solidFill>
                              <a:latin typeface="Times New Roman" panose="02020603050405020304" pitchFamily="18" charset="0"/>
                              <a:cs typeface="Times New Roman" panose="02020603050405020304" pitchFamily="18" charset="0"/>
                            </a:rPr>
                            <a:t>ҮЗҮҮЛЭЛТ</a:t>
                          </a:r>
                          <a:endParaRPr lang="ko-KR" altLang="en-US" sz="1400" b="1"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35280">
                    <a:tc>
                      <a:txBody>
                        <a:bodyPr/>
                        <a:lstStyle/>
                        <a:p>
                          <a:pPr algn="l" latinLnBrk="1"/>
                          <a:r>
                            <a:rPr lang="mn-MN" altLang="ko-KR" sz="1600" b="0" dirty="0">
                              <a:solidFill>
                                <a:schemeClr val="tx1"/>
                              </a:solidFill>
                              <a:latin typeface="Times New Roman" panose="02020603050405020304" pitchFamily="18" charset="0"/>
                              <a:cs typeface="Times New Roman" panose="02020603050405020304" pitchFamily="18" charset="0"/>
                            </a:rPr>
                            <a:t>Зуухны тоо</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5280">
                    <a:tc>
                      <a:txBody>
                        <a:bodyPr/>
                        <a:lstStyle/>
                        <a:p>
                          <a:endParaRPr lang="en-US"/>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blipFill>
                          <a:blip r:embed="rId2"/>
                          <a:stretch>
                            <a:fillRect l="-384" t="-307273" r="-960" b="-474545"/>
                          </a:stretch>
                        </a:blipFill>
                      </a:tcPr>
                    </a:tc>
                    <a:extLst>
                      <a:ext uri="{0D108BD9-81ED-4DB2-BD59-A6C34878D82A}">
                        <a16:rowId xmlns:a16="http://schemas.microsoft.com/office/drawing/2014/main" val="10005"/>
                      </a:ext>
                    </a:extLst>
                  </a:tr>
                  <a:tr h="42439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mn-MN" altLang="ko-KR" sz="1600" b="0" dirty="0">
                              <a:solidFill>
                                <a:schemeClr val="tx1"/>
                              </a:solidFill>
                              <a:latin typeface="Times New Roman" panose="02020603050405020304" pitchFamily="18" charset="0"/>
                              <a:cs typeface="Times New Roman" panose="02020603050405020304" pitchFamily="18" charset="0"/>
                            </a:rPr>
                            <a:t>Сүлжээний усны зарцуулалт, тн</a:t>
                          </a:r>
                          <a:r>
                            <a:rPr lang="en-US" altLang="ko-KR" sz="1600" b="0" dirty="0">
                              <a:solidFill>
                                <a:schemeClr val="tx1"/>
                              </a:solidFill>
                              <a:latin typeface="Times New Roman" panose="02020603050405020304" pitchFamily="18" charset="0"/>
                              <a:cs typeface="Times New Roman" panose="02020603050405020304" pitchFamily="18" charset="0"/>
                            </a:rPr>
                            <a:t>/</a:t>
                          </a:r>
                          <a:r>
                            <a:rPr lang="mn-MN" altLang="ko-KR" sz="1600" b="0" dirty="0">
                              <a:solidFill>
                                <a:schemeClr val="tx1"/>
                              </a:solidFill>
                              <a:latin typeface="Times New Roman" panose="02020603050405020304" pitchFamily="18" charset="0"/>
                              <a:cs typeface="Times New Roman" panose="02020603050405020304" pitchFamily="18" charset="0"/>
                            </a:rPr>
                            <a:t>ц</a:t>
                          </a:r>
                          <a:endParaRPr lang="en-US" altLang="ko-KR"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131732">
                    <a:tc>
                      <a:txBody>
                        <a:bodyPr/>
                        <a:lstStyle/>
                        <a:p>
                          <a:pPr algn="l"/>
                          <a:r>
                            <a:rPr lang="en-US" altLang="ko-KR" sz="1600" b="0" dirty="0">
                              <a:solidFill>
                                <a:schemeClr val="tx1"/>
                              </a:solidFill>
                              <a:latin typeface="Times New Roman" panose="02020603050405020304" pitchFamily="18" charset="0"/>
                              <a:cs typeface="Times New Roman" panose="02020603050405020304" pitchFamily="18" charset="0"/>
                            </a:rPr>
                            <a:t>Д</a:t>
                          </a:r>
                          <a:r>
                            <a:rPr lang="mn-MN" altLang="ko-KR" sz="1600" b="0" dirty="0">
                              <a:solidFill>
                                <a:schemeClr val="tx1"/>
                              </a:solidFill>
                              <a:latin typeface="Times New Roman" panose="02020603050405020304" pitchFamily="18" charset="0"/>
                              <a:cs typeface="Times New Roman" panose="02020603050405020304" pitchFamily="18" charset="0"/>
                            </a:rPr>
                            <a:t>улааны чадал, Гкал</a:t>
                          </a:r>
                          <a:r>
                            <a:rPr lang="en-US" altLang="ko-KR" sz="1600" b="0" dirty="0">
                              <a:solidFill>
                                <a:schemeClr val="tx1"/>
                              </a:solidFill>
                              <a:latin typeface="Times New Roman" panose="02020603050405020304" pitchFamily="18" charset="0"/>
                              <a:cs typeface="Times New Roman" panose="02020603050405020304" pitchFamily="18" charset="0"/>
                            </a:rPr>
                            <a:t>/</a:t>
                          </a:r>
                          <a:r>
                            <a:rPr lang="mn-MN" altLang="ko-KR" sz="1600" b="0" dirty="0">
                              <a:solidFill>
                                <a:schemeClr val="tx1"/>
                              </a:solidFill>
                              <a:latin typeface="Times New Roman" panose="02020603050405020304" pitchFamily="18" charset="0"/>
                              <a:cs typeface="Times New Roman" panose="02020603050405020304" pitchFamily="18" charset="0"/>
                            </a:rPr>
                            <a:t>ц</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mc:Fallback>
      </mc:AlternateContent>
      <p:graphicFrame>
        <p:nvGraphicFramePr>
          <p:cNvPr id="12" name="Table 11">
            <a:extLst>
              <a:ext uri="{FF2B5EF4-FFF2-40B4-BE49-F238E27FC236}">
                <a16:creationId xmlns:a16="http://schemas.microsoft.com/office/drawing/2014/main" id="{4401112F-339D-4A12-916E-2191BF1B0475}"/>
              </a:ext>
            </a:extLst>
          </p:cNvPr>
          <p:cNvGraphicFramePr>
            <a:graphicFrameLocks noGrp="1"/>
          </p:cNvGraphicFramePr>
          <p:nvPr>
            <p:extLst>
              <p:ext uri="{D42A27DB-BD31-4B8C-83A1-F6EECF244321}">
                <p14:modId xmlns:p14="http://schemas.microsoft.com/office/powerpoint/2010/main" val="473812187"/>
              </p:ext>
            </p:extLst>
          </p:nvPr>
        </p:nvGraphicFramePr>
        <p:xfrm>
          <a:off x="6388879" y="1442502"/>
          <a:ext cx="2967460" cy="2866218"/>
        </p:xfrm>
        <a:graphic>
          <a:graphicData uri="http://schemas.openxmlformats.org/drawingml/2006/table">
            <a:tbl>
              <a:tblPr firstRow="1" bandRow="1">
                <a:tableStyleId>{5940675A-B579-460E-94D1-54222C63F5DA}</a:tableStyleId>
              </a:tblPr>
              <a:tblGrid>
                <a:gridCol w="1483730">
                  <a:extLst>
                    <a:ext uri="{9D8B030D-6E8A-4147-A177-3AD203B41FA5}">
                      <a16:colId xmlns:a16="http://schemas.microsoft.com/office/drawing/2014/main" val="20000"/>
                    </a:ext>
                  </a:extLst>
                </a:gridCol>
                <a:gridCol w="1483730">
                  <a:extLst>
                    <a:ext uri="{9D8B030D-6E8A-4147-A177-3AD203B41FA5}">
                      <a16:colId xmlns:a16="http://schemas.microsoft.com/office/drawing/2014/main" val="20002"/>
                    </a:ext>
                  </a:extLst>
                </a:gridCol>
              </a:tblGrid>
              <a:tr h="674913">
                <a:tc gridSpan="2">
                  <a:txBody>
                    <a:bodyPr/>
                    <a:lstStyle/>
                    <a:p>
                      <a:pPr algn="ctr"/>
                      <a:endParaRPr lang="en-US" altLang="ko-KR" sz="1200" b="1" dirty="0">
                        <a:solidFill>
                          <a:schemeClr val="bg1"/>
                        </a:solidFill>
                        <a:latin typeface="+mn-lt"/>
                        <a:cs typeface="Arial" pitchFamily="34" charset="0"/>
                      </a:endParaRPr>
                    </a:p>
                    <a:p>
                      <a:pPr algn="ctr"/>
                      <a:r>
                        <a:rPr lang="mn-MN" altLang="ko-KR" sz="1400" b="1" dirty="0">
                          <a:solidFill>
                            <a:schemeClr val="bg1"/>
                          </a:solidFill>
                          <a:latin typeface="Times New Roman" panose="02020603050405020304" pitchFamily="18" charset="0"/>
                          <a:cs typeface="Times New Roman" panose="02020603050405020304" pitchFamily="18" charset="0"/>
                        </a:rPr>
                        <a:t>НИЙЛБЭР</a:t>
                      </a:r>
                      <a:endParaRPr lang="en-US" altLang="ko-KR" sz="1200" b="1" dirty="0">
                        <a:solidFill>
                          <a:schemeClr val="bg1"/>
                        </a:solidFill>
                        <a:latin typeface="Times New Roman" panose="02020603050405020304" pitchFamily="18" charset="0"/>
                        <a:cs typeface="Times New Roman" panose="02020603050405020304" pitchFamily="18" charset="0"/>
                      </a:endParaRPr>
                    </a:p>
                    <a:p>
                      <a:pPr algn="ctr"/>
                      <a:endParaRPr lang="ko-KR" altLang="en-US" sz="1200" b="1" dirty="0">
                        <a:solidFill>
                          <a:schemeClr val="bg1"/>
                        </a:solidFill>
                        <a:latin typeface="+mn-lt"/>
                        <a:cs typeface="Arial"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latinLnBrk="1"/>
                      <a:endParaRPr lang="ko-KR" altLang="en-US"/>
                    </a:p>
                  </a:txBody>
                  <a:tcPr>
                    <a:lnL w="28575"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0000"/>
                  </a:ext>
                </a:extLst>
              </a:tr>
              <a:tr h="0">
                <a:tc>
                  <a:txBody>
                    <a:bodyPr/>
                    <a:lstStyle/>
                    <a:p>
                      <a:pPr algn="ctr" latinLnBrk="1"/>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ПРОЕКТ</a:t>
                      </a:r>
                      <a:endParaRPr lang="en-US" altLang="ko-KR" sz="16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БОЛОМЖИТ</a:t>
                      </a:r>
                      <a:endParaRPr lang="en-US" altLang="ko-KR" sz="16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0594">
                <a:tc>
                  <a:txBody>
                    <a:bodyPr/>
                    <a:lstStyle/>
                    <a:p>
                      <a:pPr algn="ctr" latinLnBrk="1"/>
                      <a:r>
                        <a:rPr lang="mn-MN" altLang="ko-KR" sz="1600" b="0" dirty="0">
                          <a:solidFill>
                            <a:sysClr val="windowText" lastClr="000000"/>
                          </a:solidFill>
                          <a:latin typeface="Times New Roman" panose="02020603050405020304" pitchFamily="18" charset="0"/>
                          <a:cs typeface="Times New Roman" panose="02020603050405020304" pitchFamily="18" charset="0"/>
                        </a:rPr>
                        <a:t> 3</a:t>
                      </a:r>
                      <a:endParaRPr lang="ko-KR" altLang="en-US" sz="1600" b="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mn-MN" altLang="ko-KR" sz="1600" b="0" dirty="0">
                          <a:solidFill>
                            <a:schemeClr val="tx1"/>
                          </a:solidFill>
                          <a:latin typeface="Times New Roman" panose="02020603050405020304" pitchFamily="18" charset="0"/>
                          <a:cs typeface="Times New Roman" panose="02020603050405020304" pitchFamily="18" charset="0"/>
                        </a:rPr>
                        <a:t>3</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77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ysClr val="windowText" lastClr="000000"/>
                          </a:solidFill>
                          <a:latin typeface="Times New Roman" panose="02020603050405020304" pitchFamily="18" charset="0"/>
                          <a:cs typeface="Times New Roman" panose="02020603050405020304" pitchFamily="18" charset="0"/>
                        </a:rPr>
                        <a:t>13</a:t>
                      </a:r>
                      <a:r>
                        <a:rPr lang="mn-MN" altLang="ko-KR" sz="1600" b="0" dirty="0">
                          <a:solidFill>
                            <a:sysClr val="windowText" lastClr="000000"/>
                          </a:solidFill>
                          <a:latin typeface="Times New Roman" panose="02020603050405020304" pitchFamily="18" charset="0"/>
                          <a:cs typeface="Times New Roman" panose="02020603050405020304" pitchFamily="18" charset="0"/>
                        </a:rPr>
                        <a:t>0</a:t>
                      </a:r>
                      <a:r>
                        <a:rPr lang="en-US" altLang="ko-KR" sz="1600" b="0" dirty="0">
                          <a:solidFill>
                            <a:sysClr val="windowText" lastClr="000000"/>
                          </a:solidFill>
                          <a:latin typeface="Times New Roman" panose="02020603050405020304" pitchFamily="18" charset="0"/>
                          <a:cs typeface="Times New Roman" panose="02020603050405020304" pitchFamily="18" charset="0"/>
                        </a:rPr>
                        <a:t>/</a:t>
                      </a:r>
                      <a:r>
                        <a:rPr lang="mn-MN" altLang="ko-KR" sz="1600" b="0" dirty="0">
                          <a:solidFill>
                            <a:sysClr val="windowText" lastClr="000000"/>
                          </a:solidFill>
                          <a:latin typeface="Times New Roman" panose="02020603050405020304" pitchFamily="18" charset="0"/>
                          <a:cs typeface="Times New Roman" panose="02020603050405020304" pitchFamily="18" charset="0"/>
                        </a:rPr>
                        <a:t>70</a:t>
                      </a:r>
                      <a:endParaRPr lang="en-US" altLang="ko-KR" sz="1600" b="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0" dirty="0">
                          <a:solidFill>
                            <a:schemeClr val="tx1"/>
                          </a:solidFill>
                          <a:latin typeface="Times New Roman" panose="02020603050405020304" pitchFamily="18" charset="0"/>
                          <a:cs typeface="Times New Roman" panose="02020603050405020304" pitchFamily="18" charset="0"/>
                        </a:rPr>
                        <a:t>13</a:t>
                      </a:r>
                      <a:r>
                        <a:rPr lang="mn-MN" altLang="ko-KR" sz="1600" b="0" dirty="0">
                          <a:solidFill>
                            <a:schemeClr val="tx1"/>
                          </a:solidFill>
                          <a:latin typeface="Times New Roman" panose="02020603050405020304" pitchFamily="18" charset="0"/>
                          <a:cs typeface="Times New Roman" panose="02020603050405020304" pitchFamily="18" charset="0"/>
                        </a:rPr>
                        <a:t>0</a:t>
                      </a:r>
                      <a:r>
                        <a:rPr lang="en-US" altLang="ko-KR" sz="1600" b="0" dirty="0">
                          <a:solidFill>
                            <a:schemeClr val="tx1"/>
                          </a:solidFill>
                          <a:latin typeface="Times New Roman" panose="02020603050405020304" pitchFamily="18" charset="0"/>
                          <a:cs typeface="Times New Roman" panose="02020603050405020304" pitchFamily="18" charset="0"/>
                        </a:rPr>
                        <a:t>/</a:t>
                      </a:r>
                      <a:r>
                        <a:rPr lang="mn-MN" altLang="ko-KR" sz="1600" b="0" dirty="0">
                          <a:solidFill>
                            <a:schemeClr val="tx1"/>
                          </a:solidFill>
                          <a:latin typeface="Times New Roman" panose="02020603050405020304" pitchFamily="18" charset="0"/>
                          <a:cs typeface="Times New Roman" panose="02020603050405020304" pitchFamily="18" charset="0"/>
                        </a:rPr>
                        <a:t>70</a:t>
                      </a:r>
                      <a:endParaRPr lang="en-US" altLang="ko-KR"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0074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mn-MN" altLang="ko-KR" sz="1600" b="0" dirty="0">
                          <a:solidFill>
                            <a:sysClr val="windowText" lastClr="000000"/>
                          </a:solidFill>
                          <a:latin typeface="Times New Roman" panose="02020603050405020304" pitchFamily="18" charset="0"/>
                          <a:cs typeface="Times New Roman" panose="02020603050405020304" pitchFamily="18" charset="0"/>
                        </a:rPr>
                        <a:t>4000</a:t>
                      </a:r>
                      <a:endParaRPr lang="en-US" altLang="ko-KR" sz="1600" b="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mn-MN" altLang="ko-KR" sz="1600" b="0" dirty="0">
                          <a:solidFill>
                            <a:schemeClr val="tx1"/>
                          </a:solidFill>
                          <a:latin typeface="Times New Roman" panose="02020603050405020304" pitchFamily="18" charset="0"/>
                          <a:cs typeface="Times New Roman" panose="02020603050405020304" pitchFamily="18" charset="0"/>
                        </a:rPr>
                        <a:t>3600</a:t>
                      </a:r>
                      <a:endParaRPr lang="en-US" altLang="ko-KR"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916">
                <a:tc>
                  <a:txBody>
                    <a:bodyPr/>
                    <a:lstStyle/>
                    <a:p>
                      <a:pPr algn="ctr" latinLnBrk="1"/>
                      <a:r>
                        <a:rPr lang="mn-MN" altLang="ko-KR" sz="1600" b="0" dirty="0">
                          <a:solidFill>
                            <a:sysClr val="windowText" lastClr="000000"/>
                          </a:solidFill>
                          <a:latin typeface="Times New Roman" panose="02020603050405020304" pitchFamily="18" charset="0"/>
                          <a:cs typeface="Times New Roman" panose="02020603050405020304" pitchFamily="18" charset="0"/>
                        </a:rPr>
                        <a:t>300</a:t>
                      </a:r>
                      <a:endParaRPr lang="ko-KR" altLang="en-US" sz="1600" b="0" dirty="0">
                        <a:solidFill>
                          <a:sysClr val="windowText" lastClr="000000"/>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latinLnBrk="1"/>
                      <a:r>
                        <a:rPr lang="mn-MN" altLang="ko-KR" sz="1600" b="0" dirty="0">
                          <a:solidFill>
                            <a:schemeClr val="tx1"/>
                          </a:solidFill>
                          <a:latin typeface="Times New Roman" panose="02020603050405020304" pitchFamily="18" charset="0"/>
                          <a:cs typeface="Times New Roman" panose="02020603050405020304" pitchFamily="18" charset="0"/>
                        </a:rPr>
                        <a:t>270</a:t>
                      </a:r>
                      <a:endParaRPr lang="ko-KR" altLang="en-US" sz="1600" b="0"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7" name="Content Placeholder 3">
            <a:extLst>
              <a:ext uri="{FF2B5EF4-FFF2-40B4-BE49-F238E27FC236}">
                <a16:creationId xmlns:a16="http://schemas.microsoft.com/office/drawing/2014/main" id="{E25934F0-A097-4EE7-A58A-D1B3B65040B5}"/>
              </a:ext>
            </a:extLst>
          </p:cNvPr>
          <p:cNvGraphicFramePr>
            <a:graphicFrameLocks/>
          </p:cNvGraphicFramePr>
          <p:nvPr>
            <p:extLst>
              <p:ext uri="{D42A27DB-BD31-4B8C-83A1-F6EECF244321}">
                <p14:modId xmlns:p14="http://schemas.microsoft.com/office/powerpoint/2010/main" val="2821996173"/>
              </p:ext>
            </p:extLst>
          </p:nvPr>
        </p:nvGraphicFramePr>
        <p:xfrm>
          <a:off x="848772" y="4824540"/>
          <a:ext cx="10559144" cy="1712447"/>
        </p:xfrm>
        <a:graphic>
          <a:graphicData uri="http://schemas.openxmlformats.org/drawingml/2006/table">
            <a:tbl>
              <a:tblPr/>
              <a:tblGrid>
                <a:gridCol w="1964592">
                  <a:extLst>
                    <a:ext uri="{9D8B030D-6E8A-4147-A177-3AD203B41FA5}">
                      <a16:colId xmlns:a16="http://schemas.microsoft.com/office/drawing/2014/main" val="20000"/>
                    </a:ext>
                  </a:extLst>
                </a:gridCol>
                <a:gridCol w="1755648">
                  <a:extLst>
                    <a:ext uri="{9D8B030D-6E8A-4147-A177-3AD203B41FA5}">
                      <a16:colId xmlns:a16="http://schemas.microsoft.com/office/drawing/2014/main" val="20001"/>
                    </a:ext>
                  </a:extLst>
                </a:gridCol>
                <a:gridCol w="1011936">
                  <a:extLst>
                    <a:ext uri="{9D8B030D-6E8A-4147-A177-3AD203B41FA5}">
                      <a16:colId xmlns:a16="http://schemas.microsoft.com/office/drawing/2014/main" val="20002"/>
                    </a:ext>
                  </a:extLst>
                </a:gridCol>
                <a:gridCol w="1158240">
                  <a:extLst>
                    <a:ext uri="{9D8B030D-6E8A-4147-A177-3AD203B41FA5}">
                      <a16:colId xmlns:a16="http://schemas.microsoft.com/office/drawing/2014/main" val="20004"/>
                    </a:ext>
                  </a:extLst>
                </a:gridCol>
                <a:gridCol w="1158240">
                  <a:extLst>
                    <a:ext uri="{9D8B030D-6E8A-4147-A177-3AD203B41FA5}">
                      <a16:colId xmlns:a16="http://schemas.microsoft.com/office/drawing/2014/main" val="20005"/>
                    </a:ext>
                  </a:extLst>
                </a:gridCol>
                <a:gridCol w="1199103">
                  <a:extLst>
                    <a:ext uri="{9D8B030D-6E8A-4147-A177-3AD203B41FA5}">
                      <a16:colId xmlns:a16="http://schemas.microsoft.com/office/drawing/2014/main" val="20008"/>
                    </a:ext>
                  </a:extLst>
                </a:gridCol>
                <a:gridCol w="1014028">
                  <a:extLst>
                    <a:ext uri="{9D8B030D-6E8A-4147-A177-3AD203B41FA5}">
                      <a16:colId xmlns:a16="http://schemas.microsoft.com/office/drawing/2014/main" val="20006"/>
                    </a:ext>
                  </a:extLst>
                </a:gridCol>
                <a:gridCol w="1297357">
                  <a:extLst>
                    <a:ext uri="{9D8B030D-6E8A-4147-A177-3AD203B41FA5}">
                      <a16:colId xmlns:a16="http://schemas.microsoft.com/office/drawing/2014/main" val="20007"/>
                    </a:ext>
                  </a:extLst>
                </a:gridCol>
              </a:tblGrid>
              <a:tr h="460189">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Тоноглолын нэр</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Тип марк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Бүтээмж, /м</a:t>
                      </a:r>
                      <a:r>
                        <a:rPr lang="mn-MN" sz="1400" b="0" baseline="30000" dirty="0">
                          <a:solidFill>
                            <a:srgbClr val="002060"/>
                          </a:solidFill>
                          <a:latin typeface="Times New Roman" panose="02020603050405020304" pitchFamily="18" charset="0"/>
                          <a:ea typeface="Times New Roman"/>
                          <a:cs typeface="Times New Roman" panose="02020603050405020304" pitchFamily="18" charset="0"/>
                        </a:rPr>
                        <a:t>3</a:t>
                      </a:r>
                      <a:r>
                        <a:rPr lang="mn-MN" sz="1400" b="0" dirty="0">
                          <a:solidFill>
                            <a:srgbClr val="002060"/>
                          </a:solidFill>
                          <a:latin typeface="Times New Roman" panose="02020603050405020304" pitchFamily="18" charset="0"/>
                          <a:ea typeface="Times New Roman"/>
                          <a:cs typeface="Times New Roman" panose="02020603050405020304" pitchFamily="18" charset="0"/>
                        </a:rPr>
                        <a:t>/ц/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Хурд, </a:t>
                      </a:r>
                      <a:r>
                        <a:rPr lang="mn-MN" sz="1400" b="0" baseline="0" dirty="0">
                          <a:solidFill>
                            <a:srgbClr val="002060"/>
                          </a:solidFill>
                          <a:latin typeface="Times New Roman" panose="02020603050405020304" pitchFamily="18" charset="0"/>
                          <a:ea typeface="Times New Roman"/>
                          <a:cs typeface="Times New Roman" panose="02020603050405020304" pitchFamily="18" charset="0"/>
                        </a:rPr>
                        <a:t>Эрг/мин</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Өргөх напор</a:t>
                      </a:r>
                    </a:p>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/м/</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Чадал</a:t>
                      </a:r>
                    </a:p>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/кВт.ц/</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Бүтээмж</a:t>
                      </a:r>
                    </a:p>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Суурилуулсан   он</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8268">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Сүлжээний насос№1</a:t>
                      </a:r>
                    </a:p>
                  </a:txBody>
                  <a:tcPr marL="41438" marR="41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KQSN600-M8/870-F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3700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980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101</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1600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85</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2014-07</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8268">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Сүлжээний насос№2</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41438" marR="41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KQSN600-M8/870-F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3700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980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101</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1600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85</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2014-07</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8268">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Сүлжээний насос №3</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41438" marR="41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KQSN400-M6/620-F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1850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1480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101</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800</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84</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2014-07</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8268">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Нэмэлт усны насос№1</a:t>
                      </a:r>
                      <a:endParaRPr lang="en-US" sz="1400" b="0" dirty="0">
                        <a:solidFill>
                          <a:srgbClr val="002060"/>
                        </a:solidFill>
                        <a:latin typeface="Times New Roman" panose="02020603050405020304" pitchFamily="18" charset="0"/>
                        <a:ea typeface="Times New Roman"/>
                        <a:cs typeface="Times New Roman" panose="02020603050405020304" pitchFamily="18" charset="0"/>
                      </a:endParaRPr>
                    </a:p>
                  </a:txBody>
                  <a:tcPr marL="41438" marR="41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DFWH100-250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2900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2014-08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8268">
                <a:tc>
                  <a:txBody>
                    <a:bodyPr/>
                    <a:lstStyle/>
                    <a:p>
                      <a:pPr algn="ctr">
                        <a:lnSpc>
                          <a:spcPct val="115000"/>
                        </a:lnSpc>
                        <a:spcAft>
                          <a:spcPts val="0"/>
                        </a:spcAft>
                      </a:pPr>
                      <a:r>
                        <a:rPr lang="mn-MN" sz="1400" b="0" dirty="0">
                          <a:solidFill>
                            <a:srgbClr val="002060"/>
                          </a:solidFill>
                          <a:latin typeface="Times New Roman" panose="02020603050405020304" pitchFamily="18" charset="0"/>
                          <a:ea typeface="Times New Roman"/>
                          <a:cs typeface="Times New Roman" panose="02020603050405020304" pitchFamily="18" charset="0"/>
                        </a:rPr>
                        <a:t>Нэмэлт усны насос№2</a:t>
                      </a:r>
                    </a:p>
                  </a:txBody>
                  <a:tcPr marL="41438" marR="414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a:solidFill>
                            <a:srgbClr val="002060"/>
                          </a:solidFill>
                          <a:latin typeface="Times New Roman" panose="02020603050405020304" pitchFamily="18" charset="0"/>
                          <a:ea typeface="Times New Roman"/>
                          <a:cs typeface="Times New Roman" panose="02020603050405020304" pitchFamily="18" charset="0"/>
                        </a:rPr>
                        <a:t>DFWH100-250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2900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0" dirty="0">
                          <a:solidFill>
                            <a:srgbClr val="002060"/>
                          </a:solidFill>
                          <a:latin typeface="Times New Roman" panose="02020603050405020304" pitchFamily="18" charset="0"/>
                          <a:ea typeface="Times New Roman"/>
                          <a:cs typeface="Times New Roman" panose="02020603050405020304" pitchFamily="18" charset="0"/>
                        </a:rPr>
                        <a:t>2014-08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Title 1"/>
          <p:cNvSpPr txBox="1">
            <a:spLocks/>
          </p:cNvSpPr>
          <p:nvPr/>
        </p:nvSpPr>
        <p:spPr>
          <a:xfrm>
            <a:off x="3005988" y="4346895"/>
            <a:ext cx="5344495" cy="3562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mn-MN" sz="2000" b="1" dirty="0">
                <a:latin typeface="Times New Roman" pitchFamily="18" charset="0"/>
                <a:ea typeface="Times New Roman" pitchFamily="18" charset="0"/>
                <a:cs typeface="Times New Roman" pitchFamily="18" charset="0"/>
              </a:rPr>
              <a:t>Дулаанжуулалтын тоног төхөөрөмжүүд</a:t>
            </a:r>
            <a:endParaRPr lang="en-US"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
        <p:nvSpPr>
          <p:cNvPr id="13" name="Rectangle 12"/>
          <p:cNvSpPr/>
          <p:nvPr/>
        </p:nvSpPr>
        <p:spPr>
          <a:xfrm>
            <a:off x="2210163" y="189123"/>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spTree>
    <p:extLst>
      <p:ext uri="{BB962C8B-B14F-4D97-AF65-F5344CB8AC3E}">
        <p14:creationId xmlns:p14="http://schemas.microsoft.com/office/powerpoint/2010/main" val="203921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800064" y="1088520"/>
            <a:ext cx="7653152" cy="724247"/>
          </a:xfrm>
          <a:prstGeom prst="rect">
            <a:avLst/>
          </a:prstGeom>
        </p:spPr>
        <p:txBody>
          <a:bodyPr/>
          <a:lstStyle/>
          <a:p>
            <a:r>
              <a:rPr lang="mn-MN" sz="2800" b="1" dirty="0">
                <a:latin typeface="Times New Roman" panose="02020603050405020304" pitchFamily="18" charset="0"/>
                <a:cs typeface="Times New Roman" panose="02020603050405020304" pitchFamily="18" charset="0"/>
              </a:rPr>
              <a:t>Дулааны эрчим хүч түгээлт</a:t>
            </a:r>
            <a:endParaRPr lang="en-US" sz="2800" b="1" dirty="0">
              <a:latin typeface="Times New Roman" panose="02020603050405020304" pitchFamily="18" charset="0"/>
              <a:cs typeface="Times New Roman" panose="02020603050405020304" pitchFamily="18" charset="0"/>
            </a:endParaRPr>
          </a:p>
        </p:txBody>
      </p:sp>
      <p:grpSp>
        <p:nvGrpSpPr>
          <p:cNvPr id="3" name="그룹 52">
            <a:extLst>
              <a:ext uri="{FF2B5EF4-FFF2-40B4-BE49-F238E27FC236}">
                <a16:creationId xmlns:a16="http://schemas.microsoft.com/office/drawing/2014/main" id="{E6BDA5E4-EF0A-42D3-8B2B-89BA5E778B77}"/>
              </a:ext>
            </a:extLst>
          </p:cNvPr>
          <p:cNvGrpSpPr/>
          <p:nvPr/>
        </p:nvGrpSpPr>
        <p:grpSpPr>
          <a:xfrm>
            <a:off x="2392853" y="2254675"/>
            <a:ext cx="7372355" cy="2721405"/>
            <a:chOff x="2392852" y="2254675"/>
            <a:chExt cx="7372355" cy="2721405"/>
          </a:xfrm>
        </p:grpSpPr>
        <p:cxnSp>
          <p:nvCxnSpPr>
            <p:cNvPr id="4" name="Straight Connector 3">
              <a:extLst>
                <a:ext uri="{FF2B5EF4-FFF2-40B4-BE49-F238E27FC236}">
                  <a16:creationId xmlns:a16="http://schemas.microsoft.com/office/drawing/2014/main" id="{7980C00C-8BF7-451B-B227-EA04496E900F}"/>
                </a:ext>
              </a:extLst>
            </p:cNvPr>
            <p:cNvCxnSpPr>
              <a:cxnSpLocks/>
            </p:cNvCxnSpPr>
            <p:nvPr/>
          </p:nvCxnSpPr>
          <p:spPr>
            <a:xfrm>
              <a:off x="6060403" y="3494076"/>
              <a:ext cx="2743414" cy="228"/>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C9E44C-F64B-40E1-A2B7-1AA79D00C596}"/>
                </a:ext>
              </a:extLst>
            </p:cNvPr>
            <p:cNvCxnSpPr>
              <a:cxnSpLocks/>
            </p:cNvCxnSpPr>
            <p:nvPr/>
          </p:nvCxnSpPr>
          <p:spPr>
            <a:xfrm flipH="1" flipV="1">
              <a:off x="3337226" y="4251990"/>
              <a:ext cx="2758775" cy="1"/>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9B9D31-5AAF-4A13-8DC4-713EC6E866D1}"/>
                </a:ext>
              </a:extLst>
            </p:cNvPr>
            <p:cNvCxnSpPr>
              <a:cxnSpLocks/>
            </p:cNvCxnSpPr>
            <p:nvPr/>
          </p:nvCxnSpPr>
          <p:spPr>
            <a:xfrm flipH="1">
              <a:off x="2392852" y="4976080"/>
              <a:ext cx="988539" cy="0"/>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6E89C00-A061-4415-9E6C-CB7ED3E3A805}"/>
                </a:ext>
              </a:extLst>
            </p:cNvPr>
            <p:cNvCxnSpPr>
              <a:cxnSpLocks/>
            </p:cNvCxnSpPr>
            <p:nvPr/>
          </p:nvCxnSpPr>
          <p:spPr>
            <a:xfrm flipH="1">
              <a:off x="8770230" y="2254675"/>
              <a:ext cx="994977" cy="0"/>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CC5BEF-4A1E-471A-AF10-1824EF5BA3CA}"/>
                </a:ext>
              </a:extLst>
            </p:cNvPr>
            <p:cNvCxnSpPr>
              <a:cxnSpLocks/>
            </p:cNvCxnSpPr>
            <p:nvPr/>
          </p:nvCxnSpPr>
          <p:spPr>
            <a:xfrm>
              <a:off x="3370599" y="4224928"/>
              <a:ext cx="10792" cy="751152"/>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E8EE7E-088D-4100-B278-9F0E70AB3CA7}"/>
                </a:ext>
              </a:extLst>
            </p:cNvPr>
            <p:cNvCxnSpPr>
              <a:cxnSpLocks/>
            </p:cNvCxnSpPr>
            <p:nvPr/>
          </p:nvCxnSpPr>
          <p:spPr>
            <a:xfrm flipH="1">
              <a:off x="6090438" y="3461161"/>
              <a:ext cx="974" cy="827175"/>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B408CA-C81D-49EC-AFDA-3FFC4FAD1AAB}"/>
                </a:ext>
              </a:extLst>
            </p:cNvPr>
            <p:cNvCxnSpPr>
              <a:cxnSpLocks/>
            </p:cNvCxnSpPr>
            <p:nvPr/>
          </p:nvCxnSpPr>
          <p:spPr>
            <a:xfrm>
              <a:off x="8803817" y="2254675"/>
              <a:ext cx="0" cy="1272773"/>
            </a:xfrm>
            <a:prstGeom prst="line">
              <a:avLst/>
            </a:prstGeom>
            <a:ln w="666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C44FCEDD-5FF4-4091-8454-52E3F40E5D0A}"/>
              </a:ext>
            </a:extLst>
          </p:cNvPr>
          <p:cNvSpPr/>
          <p:nvPr/>
        </p:nvSpPr>
        <p:spPr>
          <a:xfrm>
            <a:off x="4360037" y="3831741"/>
            <a:ext cx="792000" cy="79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459F4B0-05C0-4CAE-B50A-E89D75DE854B}"/>
              </a:ext>
            </a:extLst>
          </p:cNvPr>
          <p:cNvSpPr/>
          <p:nvPr/>
        </p:nvSpPr>
        <p:spPr>
          <a:xfrm>
            <a:off x="1624816" y="4552367"/>
            <a:ext cx="792000" cy="79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4EBF9E0-3697-4C88-93FC-4CB6A5B72110}"/>
              </a:ext>
            </a:extLst>
          </p:cNvPr>
          <p:cNvSpPr/>
          <p:nvPr/>
        </p:nvSpPr>
        <p:spPr>
          <a:xfrm>
            <a:off x="7052806" y="3095456"/>
            <a:ext cx="792000" cy="79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65F3B285-F67F-42A8-97C0-195986EC2822}"/>
              </a:ext>
            </a:extLst>
          </p:cNvPr>
          <p:cNvSpPr/>
          <p:nvPr/>
        </p:nvSpPr>
        <p:spPr>
          <a:xfrm>
            <a:off x="9765208" y="1860884"/>
            <a:ext cx="792000" cy="79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837FD254-9758-4B5C-9215-2B9358E0F586}"/>
              </a:ext>
            </a:extLst>
          </p:cNvPr>
          <p:cNvGrpSpPr/>
          <p:nvPr/>
        </p:nvGrpSpPr>
        <p:grpSpPr>
          <a:xfrm>
            <a:off x="725276" y="3677703"/>
            <a:ext cx="2280608" cy="861774"/>
            <a:chOff x="6210996" y="1433695"/>
            <a:chExt cx="1712589" cy="613087"/>
          </a:xfrm>
        </p:grpSpPr>
        <p:sp>
          <p:nvSpPr>
            <p:cNvPr id="16" name="TextBox 15">
              <a:extLst>
                <a:ext uri="{FF2B5EF4-FFF2-40B4-BE49-F238E27FC236}">
                  <a16:creationId xmlns:a16="http://schemas.microsoft.com/office/drawing/2014/main" id="{B0342A5C-BB6F-4087-A158-667D83C1D045}"/>
                </a:ext>
              </a:extLst>
            </p:cNvPr>
            <p:cNvSpPr txBox="1"/>
            <p:nvPr/>
          </p:nvSpPr>
          <p:spPr>
            <a:xfrm>
              <a:off x="6210999" y="1433695"/>
              <a:ext cx="1712586" cy="240855"/>
            </a:xfrm>
            <a:prstGeom prst="rect">
              <a:avLst/>
            </a:prstGeom>
            <a:noFill/>
          </p:spPr>
          <p:txBody>
            <a:bodyPr wrap="square" rtlCol="0">
              <a:spAutoFit/>
            </a:bodyPr>
            <a:lstStyle/>
            <a:p>
              <a:pPr algn="ctr"/>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522,3 Гкал</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058DDFC-2101-448C-A664-FE06250D5778}"/>
                </a:ext>
              </a:extLst>
            </p:cNvPr>
            <p:cNvSpPr txBox="1"/>
            <p:nvPr/>
          </p:nvSpPr>
          <p:spPr>
            <a:xfrm>
              <a:off x="6210996" y="1630759"/>
              <a:ext cx="1712586" cy="416023"/>
            </a:xfrm>
            <a:prstGeom prst="rect">
              <a:avLst/>
            </a:prstGeom>
            <a:noFill/>
          </p:spPr>
          <p:txBody>
            <a:bodyPr wrap="square" rtlCol="0">
              <a:spAutoFit/>
            </a:bodyPr>
            <a:lstStyle/>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Qmax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152,2 Гкал/ц</a:t>
              </a:r>
              <a:endPar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Gmax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2500 тн/ц</a:t>
              </a:r>
              <a:endParaRPr lang="ko-KR"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F354C0E9-28F8-48B0-B717-ADCE9B11480F}"/>
              </a:ext>
            </a:extLst>
          </p:cNvPr>
          <p:cNvSpPr txBox="1"/>
          <p:nvPr/>
        </p:nvSpPr>
        <p:spPr>
          <a:xfrm rot="20681757">
            <a:off x="4969177" y="4987753"/>
            <a:ext cx="3069352" cy="1138773"/>
          </a:xfrm>
          <a:prstGeom prst="rect">
            <a:avLst/>
          </a:prstGeom>
          <a:noFill/>
        </p:spPr>
        <p:txBody>
          <a:bodyPr wrap="square" rtlCol="0">
            <a:spAutoFit/>
          </a:bodyPr>
          <a:lstStyle/>
          <a:p>
            <a:pPr algn="ctr"/>
            <a:r>
              <a:rPr lang="en-US" altLang="ko-KR" sz="1600" b="1" u="sng" dirty="0">
                <a:solidFill>
                  <a:schemeClr val="tx1">
                    <a:lumMod val="75000"/>
                    <a:lumOff val="25000"/>
                  </a:schemeClr>
                </a:solidFill>
                <a:latin typeface="Times New Roman" panose="02020603050405020304" pitchFamily="18" charset="0"/>
                <a:cs typeface="Times New Roman" panose="02020603050405020304" pitchFamily="18" charset="0"/>
              </a:rPr>
              <a:t>2017-2020 </a:t>
            </a:r>
            <a:r>
              <a:rPr lang="mn-MN" altLang="ko-KR" sz="1600" b="1" u="sng" dirty="0">
                <a:solidFill>
                  <a:schemeClr val="tx1">
                    <a:lumMod val="75000"/>
                    <a:lumOff val="25000"/>
                  </a:schemeClr>
                </a:solidFill>
                <a:latin typeface="Times New Roman" panose="02020603050405020304" pitchFamily="18" charset="0"/>
                <a:cs typeface="Times New Roman" panose="02020603050405020304" pitchFamily="18" charset="0"/>
              </a:rPr>
              <a:t>он</a:t>
            </a:r>
          </a:p>
          <a:p>
            <a:pPr algn="ct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Энэ хугацаанд ДЭХ түгээлт</a:t>
            </a:r>
          </a:p>
          <a:p>
            <a:pPr algn="ct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226 мян.Гкал буюу</a:t>
            </a:r>
            <a:r>
              <a:rPr lang="mn-MN" altLang="ko-KR" sz="1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ko-KR" sz="2000" dirty="0">
                <a:solidFill>
                  <a:schemeClr val="tx1">
                    <a:lumMod val="75000"/>
                    <a:lumOff val="25000"/>
                  </a:schemeClr>
                </a:solidFill>
                <a:latin typeface="Times New Roman" panose="02020603050405020304" pitchFamily="18" charset="0"/>
                <a:cs typeface="Times New Roman" panose="02020603050405020304" pitchFamily="18" charset="0"/>
              </a:rPr>
              <a:t>43.2</a:t>
            </a:r>
            <a:r>
              <a:rPr lang="mn-MN" altLang="ko-KR" sz="2000" dirty="0">
                <a:solidFill>
                  <a:schemeClr val="tx1">
                    <a:lumMod val="75000"/>
                    <a:lumOff val="25000"/>
                  </a:schemeClr>
                </a:solidFill>
                <a:latin typeface="Times New Roman" panose="02020603050405020304" pitchFamily="18" charset="0"/>
                <a:cs typeface="Times New Roman" panose="02020603050405020304" pitchFamily="18" charset="0"/>
              </a:rPr>
              <a:t>%</a:t>
            </a:r>
            <a:r>
              <a:rPr lang="mn-MN" altLang="ko-KR" sz="1400" dirty="0">
                <a:solidFill>
                  <a:schemeClr val="tx1">
                    <a:lumMod val="75000"/>
                    <a:lumOff val="25000"/>
                  </a:schemeClr>
                </a:solidFill>
                <a:latin typeface="Times New Roman" panose="02020603050405020304" pitchFamily="18" charset="0"/>
                <a:cs typeface="Times New Roman" panose="02020603050405020304" pitchFamily="18" charset="0"/>
              </a:rPr>
              <a:t>-</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аар нэмэгдсэн байна.</a:t>
            </a:r>
            <a:endParaRPr lang="ko-KR"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D1CDC4B-6C17-4D08-8343-86C57BE82339}"/>
              </a:ext>
            </a:extLst>
          </p:cNvPr>
          <p:cNvSpPr txBox="1"/>
          <p:nvPr/>
        </p:nvSpPr>
        <p:spPr>
          <a:xfrm>
            <a:off x="4072565" y="4621322"/>
            <a:ext cx="1435606" cy="584775"/>
          </a:xfrm>
          <a:prstGeom prst="rect">
            <a:avLst/>
          </a:prstGeom>
          <a:noFill/>
        </p:spPr>
        <p:txBody>
          <a:bodyPr wrap="square" rtlCol="0">
            <a:spAutoFit/>
          </a:bodyPr>
          <a:lstStyle/>
          <a:p>
            <a:pPr algn="ctr"/>
            <a:r>
              <a:rPr lang="en-US" altLang="ko-KR" sz="3200" b="1" dirty="0">
                <a:ln w="12700">
                  <a:solidFill>
                    <a:schemeClr val="bg1"/>
                  </a:solidFill>
                </a:ln>
                <a:solidFill>
                  <a:schemeClr val="accent1"/>
                </a:solidFill>
                <a:latin typeface="Times New Roman" panose="02020603050405020304" pitchFamily="18" charset="0"/>
                <a:cs typeface="Times New Roman" panose="02020603050405020304" pitchFamily="18" charset="0"/>
              </a:rPr>
              <a:t>20.1%</a:t>
            </a:r>
            <a:endParaRPr lang="ko-KR" altLang="en-US" sz="3200" b="1" dirty="0">
              <a:ln w="12700">
                <a:solidFill>
                  <a:schemeClr val="bg1"/>
                </a:solidFill>
              </a:ln>
              <a:solidFill>
                <a:schemeClr val="accent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01EC13F-BEF2-4CED-AFC9-4B69537EB7D6}"/>
              </a:ext>
            </a:extLst>
          </p:cNvPr>
          <p:cNvSpPr txBox="1"/>
          <p:nvPr/>
        </p:nvSpPr>
        <p:spPr>
          <a:xfrm>
            <a:off x="6890936" y="3872176"/>
            <a:ext cx="1475761" cy="584775"/>
          </a:xfrm>
          <a:prstGeom prst="rect">
            <a:avLst/>
          </a:prstGeom>
          <a:noFill/>
        </p:spPr>
        <p:txBody>
          <a:bodyPr wrap="square" rtlCol="0">
            <a:spAutoFit/>
          </a:bodyPr>
          <a:lstStyle/>
          <a:p>
            <a:pPr algn="ctr"/>
            <a:r>
              <a:rPr lang="en-US" altLang="ko-KR" sz="3200" b="1" dirty="0">
                <a:ln w="12700">
                  <a:solidFill>
                    <a:schemeClr val="bg1"/>
                  </a:solidFill>
                </a:ln>
                <a:solidFill>
                  <a:schemeClr val="accent3"/>
                </a:solidFill>
                <a:latin typeface="Times New Roman" panose="02020603050405020304" pitchFamily="18" charset="0"/>
                <a:cs typeface="Times New Roman" panose="02020603050405020304" pitchFamily="18" charset="0"/>
              </a:rPr>
              <a:t>14.1%</a:t>
            </a:r>
            <a:endParaRPr lang="ko-KR" altLang="en-US" sz="3200" b="1" dirty="0">
              <a:ln w="12700">
                <a:solidFill>
                  <a:schemeClr val="bg1"/>
                </a:solidFill>
              </a:ln>
              <a:solidFill>
                <a:schemeClr val="accent3"/>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0AE3248-EE33-4FD2-9D1A-1982022ECF84}"/>
              </a:ext>
            </a:extLst>
          </p:cNvPr>
          <p:cNvSpPr txBox="1"/>
          <p:nvPr/>
        </p:nvSpPr>
        <p:spPr>
          <a:xfrm>
            <a:off x="9616230" y="2677122"/>
            <a:ext cx="1137600" cy="584775"/>
          </a:xfrm>
          <a:prstGeom prst="rect">
            <a:avLst/>
          </a:prstGeom>
          <a:noFill/>
        </p:spPr>
        <p:txBody>
          <a:bodyPr wrap="square" rtlCol="0">
            <a:spAutoFit/>
          </a:bodyPr>
          <a:lstStyle/>
          <a:p>
            <a:pPr algn="ctr"/>
            <a:r>
              <a:rPr lang="mn-MN" altLang="ko-KR" sz="3200" b="1" dirty="0">
                <a:ln w="12700">
                  <a:solidFill>
                    <a:schemeClr val="bg1"/>
                  </a:solidFill>
                </a:ln>
                <a:solidFill>
                  <a:srgbClr val="FAB117"/>
                </a:solidFill>
                <a:latin typeface="Times New Roman" panose="02020603050405020304" pitchFamily="18" charset="0"/>
                <a:cs typeface="Times New Roman" panose="02020603050405020304" pitchFamily="18" charset="0"/>
              </a:rPr>
              <a:t>4</a:t>
            </a:r>
            <a:r>
              <a:rPr lang="en-US" altLang="ko-KR" sz="3200" b="1" dirty="0">
                <a:ln w="12700">
                  <a:solidFill>
                    <a:schemeClr val="bg1"/>
                  </a:solidFill>
                </a:ln>
                <a:solidFill>
                  <a:srgbClr val="FAB117"/>
                </a:solidFill>
                <a:latin typeface="Times New Roman" panose="02020603050405020304" pitchFamily="18" charset="0"/>
                <a:cs typeface="Times New Roman" panose="02020603050405020304" pitchFamily="18" charset="0"/>
              </a:rPr>
              <a:t>.5%</a:t>
            </a:r>
            <a:endParaRPr lang="ko-KR" altLang="en-US" sz="3200" b="1" dirty="0">
              <a:ln w="12700">
                <a:solidFill>
                  <a:schemeClr val="bg1"/>
                </a:solidFill>
              </a:ln>
              <a:solidFill>
                <a:srgbClr val="FAB117"/>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D23AD7B-215C-4F11-868C-A44921C3C497}"/>
              </a:ext>
            </a:extLst>
          </p:cNvPr>
          <p:cNvSpPr txBox="1"/>
          <p:nvPr/>
        </p:nvSpPr>
        <p:spPr>
          <a:xfrm>
            <a:off x="1683736" y="4757751"/>
            <a:ext cx="646331" cy="369332"/>
          </a:xfrm>
          <a:prstGeom prst="rect">
            <a:avLst/>
          </a:prstGeom>
          <a:noFill/>
        </p:spPr>
        <p:txBody>
          <a:bodyPr wrap="none" rtlCol="0">
            <a:spAutoFit/>
          </a:bodyPr>
          <a:lstStyle/>
          <a:p>
            <a:r>
              <a:rPr lang="mn-MN" dirty="0">
                <a:solidFill>
                  <a:schemeClr val="bg1"/>
                </a:solidFill>
                <a:latin typeface="Times New Roman" panose="02020603050405020304" pitchFamily="18" charset="0"/>
                <a:cs typeface="Times New Roman" panose="02020603050405020304" pitchFamily="18" charset="0"/>
              </a:rPr>
              <a:t>2017</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4A8F4D92-6E76-4085-8E63-774E61257B7B}"/>
              </a:ext>
            </a:extLst>
          </p:cNvPr>
          <p:cNvSpPr txBox="1"/>
          <p:nvPr/>
        </p:nvSpPr>
        <p:spPr>
          <a:xfrm>
            <a:off x="4412116" y="4038626"/>
            <a:ext cx="646331" cy="369332"/>
          </a:xfrm>
          <a:prstGeom prst="rect">
            <a:avLst/>
          </a:prstGeom>
          <a:noFill/>
        </p:spPr>
        <p:txBody>
          <a:bodyPr wrap="none" rtlCol="0">
            <a:spAutoFit/>
          </a:bodyPr>
          <a:lstStyle/>
          <a:p>
            <a:r>
              <a:rPr lang="mn-MN" dirty="0">
                <a:solidFill>
                  <a:schemeClr val="bg1"/>
                </a:solidFill>
                <a:latin typeface="Times New Roman" panose="02020603050405020304" pitchFamily="18" charset="0"/>
                <a:cs typeface="Times New Roman" panose="02020603050405020304" pitchFamily="18" charset="0"/>
              </a:rPr>
              <a:t>2018</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BFD302FA-F23E-4543-A41A-0A1DE603FFE1}"/>
              </a:ext>
            </a:extLst>
          </p:cNvPr>
          <p:cNvSpPr txBox="1"/>
          <p:nvPr/>
        </p:nvSpPr>
        <p:spPr>
          <a:xfrm>
            <a:off x="7124121" y="3263532"/>
            <a:ext cx="646331" cy="369332"/>
          </a:xfrm>
          <a:prstGeom prst="rect">
            <a:avLst/>
          </a:prstGeom>
          <a:noFill/>
        </p:spPr>
        <p:txBody>
          <a:bodyPr wrap="none" rtlCol="0">
            <a:spAutoFit/>
          </a:bodyPr>
          <a:lstStyle/>
          <a:p>
            <a:r>
              <a:rPr lang="mn-MN" dirty="0">
                <a:solidFill>
                  <a:schemeClr val="bg1"/>
                </a:solidFill>
                <a:latin typeface="Times New Roman" panose="02020603050405020304" pitchFamily="18" charset="0"/>
                <a:cs typeface="Times New Roman" panose="02020603050405020304" pitchFamily="18" charset="0"/>
              </a:rPr>
              <a:t>2019</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D8336FAF-39EC-4FEC-AF63-F2E855B6CC1D}"/>
              </a:ext>
            </a:extLst>
          </p:cNvPr>
          <p:cNvSpPr txBox="1"/>
          <p:nvPr/>
        </p:nvSpPr>
        <p:spPr>
          <a:xfrm>
            <a:off x="9833171" y="2060574"/>
            <a:ext cx="646331" cy="369332"/>
          </a:xfrm>
          <a:prstGeom prst="rect">
            <a:avLst/>
          </a:prstGeom>
          <a:noFill/>
        </p:spPr>
        <p:txBody>
          <a:bodyPr wrap="none" rtlCol="0">
            <a:spAutoFit/>
          </a:bodyPr>
          <a:lstStyle/>
          <a:p>
            <a:r>
              <a:rPr lang="mn-MN" dirty="0">
                <a:solidFill>
                  <a:schemeClr val="bg1"/>
                </a:solidFill>
                <a:latin typeface="Times New Roman" panose="02020603050405020304" pitchFamily="18" charset="0"/>
                <a:cs typeface="Times New Roman" panose="02020603050405020304" pitchFamily="18" charset="0"/>
              </a:rPr>
              <a:t>2020</a:t>
            </a: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57" name="Group 56">
            <a:extLst>
              <a:ext uri="{FF2B5EF4-FFF2-40B4-BE49-F238E27FC236}">
                <a16:creationId xmlns:a16="http://schemas.microsoft.com/office/drawing/2014/main" id="{E1A88A53-AD8C-427B-83E9-3EE159C7607D}"/>
              </a:ext>
            </a:extLst>
          </p:cNvPr>
          <p:cNvGrpSpPr/>
          <p:nvPr/>
        </p:nvGrpSpPr>
        <p:grpSpPr>
          <a:xfrm>
            <a:off x="3565343" y="2988288"/>
            <a:ext cx="2280608" cy="861774"/>
            <a:chOff x="6210996" y="1433695"/>
            <a:chExt cx="1712589" cy="613087"/>
          </a:xfrm>
        </p:grpSpPr>
        <p:sp>
          <p:nvSpPr>
            <p:cNvPr id="58" name="TextBox 57">
              <a:extLst>
                <a:ext uri="{FF2B5EF4-FFF2-40B4-BE49-F238E27FC236}">
                  <a16:creationId xmlns:a16="http://schemas.microsoft.com/office/drawing/2014/main" id="{AAA4AE37-5AA3-4F2C-BB1B-A36A57F8CB21}"/>
                </a:ext>
              </a:extLst>
            </p:cNvPr>
            <p:cNvSpPr txBox="1"/>
            <p:nvPr/>
          </p:nvSpPr>
          <p:spPr>
            <a:xfrm>
              <a:off x="6210999" y="1433695"/>
              <a:ext cx="1712586" cy="240855"/>
            </a:xfrm>
            <a:prstGeom prst="rect">
              <a:avLst/>
            </a:prstGeom>
            <a:noFill/>
          </p:spPr>
          <p:txBody>
            <a:bodyPr wrap="square" rtlCol="0">
              <a:spAutoFit/>
            </a:bodyPr>
            <a:lstStyle/>
            <a:p>
              <a:pPr algn="ctr"/>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627,3 Гкал</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CC2952B5-0FCC-4F28-A05D-06AD0312C32E}"/>
                </a:ext>
              </a:extLst>
            </p:cNvPr>
            <p:cNvSpPr txBox="1"/>
            <p:nvPr/>
          </p:nvSpPr>
          <p:spPr>
            <a:xfrm>
              <a:off x="6210996" y="1630759"/>
              <a:ext cx="1712586" cy="416023"/>
            </a:xfrm>
            <a:prstGeom prst="rect">
              <a:avLst/>
            </a:prstGeom>
            <a:noFill/>
          </p:spPr>
          <p:txBody>
            <a:bodyPr wrap="square" rtlCol="0">
              <a:spAutoFit/>
            </a:bodyPr>
            <a:lstStyle/>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Qmax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 201,2 Гкал/ц</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p>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Gmax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3216 тн/ц</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ko-KR"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F1B763DD-88F6-4F9E-A186-C55E165CE876}"/>
              </a:ext>
            </a:extLst>
          </p:cNvPr>
          <p:cNvGrpSpPr/>
          <p:nvPr/>
        </p:nvGrpSpPr>
        <p:grpSpPr>
          <a:xfrm>
            <a:off x="6219927" y="2158598"/>
            <a:ext cx="2280608" cy="861774"/>
            <a:chOff x="6210996" y="1433695"/>
            <a:chExt cx="1712589" cy="613087"/>
          </a:xfrm>
        </p:grpSpPr>
        <p:sp>
          <p:nvSpPr>
            <p:cNvPr id="61" name="TextBox 60">
              <a:extLst>
                <a:ext uri="{FF2B5EF4-FFF2-40B4-BE49-F238E27FC236}">
                  <a16:creationId xmlns:a16="http://schemas.microsoft.com/office/drawing/2014/main" id="{C3C9E9B1-1059-4DA0-8126-7543FFF9F3C3}"/>
                </a:ext>
              </a:extLst>
            </p:cNvPr>
            <p:cNvSpPr txBox="1"/>
            <p:nvPr/>
          </p:nvSpPr>
          <p:spPr>
            <a:xfrm>
              <a:off x="6210999" y="1433695"/>
              <a:ext cx="1712586" cy="240855"/>
            </a:xfrm>
            <a:prstGeom prst="rect">
              <a:avLst/>
            </a:prstGeom>
            <a:noFill/>
          </p:spPr>
          <p:txBody>
            <a:bodyPr wrap="square" rtlCol="0">
              <a:spAutoFit/>
            </a:bodyPr>
            <a:lstStyle/>
            <a:p>
              <a:pPr algn="ctr"/>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715,8 Гкал</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9DD7E6FD-37BC-436E-99F9-BDC18C7FC03D}"/>
                </a:ext>
              </a:extLst>
            </p:cNvPr>
            <p:cNvSpPr txBox="1"/>
            <p:nvPr/>
          </p:nvSpPr>
          <p:spPr>
            <a:xfrm>
              <a:off x="6210996" y="1630759"/>
              <a:ext cx="1712586" cy="416023"/>
            </a:xfrm>
            <a:prstGeom prst="rect">
              <a:avLst/>
            </a:prstGeom>
            <a:noFill/>
          </p:spPr>
          <p:txBody>
            <a:bodyPr wrap="square" rtlCol="0">
              <a:spAutoFit/>
            </a:bodyPr>
            <a:lstStyle/>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Qmax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223,3 Гкал/ц</a:t>
              </a:r>
              <a:endPar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Gmax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 3570</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тн/ц</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ko-KR"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A8F3791E-39CF-4463-A5F3-762F9559C1EF}"/>
              </a:ext>
            </a:extLst>
          </p:cNvPr>
          <p:cNvGrpSpPr/>
          <p:nvPr/>
        </p:nvGrpSpPr>
        <p:grpSpPr>
          <a:xfrm>
            <a:off x="8770231" y="1089008"/>
            <a:ext cx="2280608" cy="861774"/>
            <a:chOff x="6210996" y="1433695"/>
            <a:chExt cx="1712589" cy="613087"/>
          </a:xfrm>
        </p:grpSpPr>
        <p:sp>
          <p:nvSpPr>
            <p:cNvPr id="64" name="TextBox 63">
              <a:extLst>
                <a:ext uri="{FF2B5EF4-FFF2-40B4-BE49-F238E27FC236}">
                  <a16:creationId xmlns:a16="http://schemas.microsoft.com/office/drawing/2014/main" id="{9835C039-125B-4AA9-ACBA-D00F67C46FBC}"/>
                </a:ext>
              </a:extLst>
            </p:cNvPr>
            <p:cNvSpPr txBox="1"/>
            <p:nvPr/>
          </p:nvSpPr>
          <p:spPr>
            <a:xfrm>
              <a:off x="6210999" y="1433695"/>
              <a:ext cx="1712586" cy="240855"/>
            </a:xfrm>
            <a:prstGeom prst="rect">
              <a:avLst/>
            </a:prstGeom>
            <a:noFill/>
          </p:spPr>
          <p:txBody>
            <a:bodyPr wrap="square" rtlCol="0">
              <a:spAutoFit/>
            </a:bodyPr>
            <a:lstStyle/>
            <a:p>
              <a:pPr algn="ctr"/>
              <a:r>
                <a:rPr lang="mn-MN" altLang="ko-KR" sz="1600" b="1" dirty="0">
                  <a:solidFill>
                    <a:srgbClr val="FF0000"/>
                  </a:solidFill>
                  <a:latin typeface="Times New Roman" panose="02020603050405020304" pitchFamily="18" charset="0"/>
                  <a:cs typeface="Times New Roman" panose="02020603050405020304" pitchFamily="18" charset="0"/>
                </a:rPr>
                <a:t>748,0</a:t>
              </a:r>
              <a:r>
                <a:rPr lang="mn-MN" altLang="ko-KR" sz="1600" b="1" dirty="0">
                  <a:solidFill>
                    <a:schemeClr val="tx1">
                      <a:lumMod val="75000"/>
                      <a:lumOff val="25000"/>
                    </a:schemeClr>
                  </a:solidFill>
                  <a:latin typeface="Times New Roman" panose="02020603050405020304" pitchFamily="18" charset="0"/>
                  <a:cs typeface="Times New Roman" panose="02020603050405020304" pitchFamily="18" charset="0"/>
                </a:rPr>
                <a:t> Гкал</a:t>
              </a:r>
              <a:endParaRPr lang="ko-KR" alt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EDE8F0E4-7F4B-4D5B-BAA4-176A4F00EA09}"/>
                </a:ext>
              </a:extLst>
            </p:cNvPr>
            <p:cNvSpPr txBox="1"/>
            <p:nvPr/>
          </p:nvSpPr>
          <p:spPr>
            <a:xfrm>
              <a:off x="6210996" y="1630759"/>
              <a:ext cx="1712586" cy="416023"/>
            </a:xfrm>
            <a:prstGeom prst="rect">
              <a:avLst/>
            </a:prstGeom>
            <a:noFill/>
          </p:spPr>
          <p:txBody>
            <a:bodyPr wrap="square" rtlCol="0">
              <a:spAutoFit/>
            </a:bodyPr>
            <a:lstStyle/>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Qmax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229,7 Гкал/ц</a:t>
              </a:r>
              <a:endPar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r>
                <a:rPr lang="en-US" altLang="ko-KR" sz="1600" dirty="0" err="1">
                  <a:solidFill>
                    <a:schemeClr val="tx1">
                      <a:lumMod val="75000"/>
                      <a:lumOff val="25000"/>
                    </a:schemeClr>
                  </a:solidFill>
                  <a:latin typeface="Times New Roman" panose="02020603050405020304" pitchFamily="18" charset="0"/>
                  <a:cs typeface="Times New Roman" panose="02020603050405020304" pitchFamily="18" charset="0"/>
                </a:rPr>
                <a:t>Gmax</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3575</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mn-MN" altLang="ko-KR" sz="1600" dirty="0">
                  <a:solidFill>
                    <a:schemeClr val="tx1">
                      <a:lumMod val="75000"/>
                      <a:lumOff val="25000"/>
                    </a:schemeClr>
                  </a:solidFill>
                  <a:latin typeface="Times New Roman" panose="02020603050405020304" pitchFamily="18" charset="0"/>
                  <a:cs typeface="Times New Roman" panose="02020603050405020304" pitchFamily="18" charset="0"/>
                </a:rPr>
                <a:t>тн/ц</a:t>
              </a:r>
              <a:r>
                <a:rPr lang="en-US" altLang="ko-KR" sz="16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ko-KR"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71" name="Arrow: Curved Up 70">
            <a:extLst>
              <a:ext uri="{FF2B5EF4-FFF2-40B4-BE49-F238E27FC236}">
                <a16:creationId xmlns:a16="http://schemas.microsoft.com/office/drawing/2014/main" id="{3EF0531D-DF18-4E3F-BA44-1578493D7B9B}"/>
              </a:ext>
            </a:extLst>
          </p:cNvPr>
          <p:cNvSpPr/>
          <p:nvPr/>
        </p:nvSpPr>
        <p:spPr>
          <a:xfrm rot="20773035">
            <a:off x="2033251" y="4326697"/>
            <a:ext cx="8876782" cy="1787802"/>
          </a:xfrm>
          <a:prstGeom prst="curvedUpArrow">
            <a:avLst>
              <a:gd name="adj1" fmla="val 25000"/>
              <a:gd name="adj2" fmla="val 5193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2210163" y="218899"/>
            <a:ext cx="8034528" cy="777777"/>
          </a:xfrm>
          <a:prstGeom prst="rect">
            <a:avLst/>
          </a:prstGeom>
        </p:spPr>
        <p:txBody>
          <a:bodyPr wrap="square">
            <a:spAutoFit/>
          </a:bodyPr>
          <a:lstStyle/>
          <a:p>
            <a:pPr algn="ctr">
              <a:lnSpc>
                <a:spcPct val="115000"/>
              </a:lnSpc>
              <a:spcAft>
                <a:spcPts val="0"/>
              </a:spcAft>
            </a:pPr>
            <a:r>
              <a:rPr lang="en-US" sz="2000" b="1"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ХОЁР</a:t>
            </a:r>
            <a:r>
              <a:rPr lang="en-US"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 </a:t>
            </a:r>
            <a:r>
              <a:rPr lang="mn-MN" sz="2000" b="1" cap="all" dirty="0">
                <a:solidFill>
                  <a:srgbClr val="231F20"/>
                </a:solidFill>
                <a:latin typeface="Times New Roman" panose="02020603050405020304" pitchFamily="18" charset="0"/>
                <a:ea typeface="Calibri" panose="020F0502020204030204" pitchFamily="34" charset="0"/>
                <a:cs typeface="Mongolian Baiti" panose="03000500000000000000" pitchFamily="66" charset="0"/>
              </a:rPr>
              <a:t>АМГАЛАН ДУЛААНЫ СТАНЦЫН ӨНӨӨГИЙН БАЙДАЛ, ТОНОГЛОЛЫН СУДАЛГАА</a:t>
            </a:r>
            <a:endParaRPr lang="mn-MN" dirty="0">
              <a:effectLst/>
              <a:latin typeface="Calibri" panose="020F0502020204030204" pitchFamily="34" charset="0"/>
              <a:ea typeface="Calibri" panose="020F0502020204030204" pitchFamily="34" charset="0"/>
              <a:cs typeface="Mongolian Baiti" panose="03000500000000000000" pitchFamily="66" charset="0"/>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26592" cy="926592"/>
          </a:xfrm>
          <a:prstGeom prst="rect">
            <a:avLst/>
          </a:prstGeom>
        </p:spPr>
      </p:pic>
    </p:spTree>
    <p:extLst>
      <p:ext uri="{BB962C8B-B14F-4D97-AF65-F5344CB8AC3E}">
        <p14:creationId xmlns:p14="http://schemas.microsoft.com/office/powerpoint/2010/main" val="2110241628"/>
      </p:ext>
    </p:extLst>
  </p:cSld>
  <p:clrMapOvr>
    <a:masterClrMapping/>
  </p:clrMapOvr>
</p:sld>
</file>

<file path=ppt/theme/theme1.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plate">
  <a:themeElements>
    <a:clrScheme name="">
      <a:dk1>
        <a:srgbClr val="4D4D4D"/>
      </a:dk1>
      <a:lt1>
        <a:srgbClr val="FFFFFF"/>
      </a:lt1>
      <a:dk2>
        <a:srgbClr val="000000"/>
      </a:dk2>
      <a:lt2>
        <a:srgbClr val="858800"/>
      </a:lt2>
      <a:accent1>
        <a:srgbClr val="015219"/>
      </a:accent1>
      <a:accent2>
        <a:srgbClr val="A9C42B"/>
      </a:accent2>
      <a:accent3>
        <a:srgbClr val="FFFFFF"/>
      </a:accent3>
      <a:accent4>
        <a:srgbClr val="404040"/>
      </a:accent4>
      <a:accent5>
        <a:srgbClr val="AAB3AB"/>
      </a:accent5>
      <a:accent6>
        <a:srgbClr val="99B126"/>
      </a:accent6>
      <a:hlink>
        <a:srgbClr val="A1B5DD"/>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000000"/>
        </a:dk2>
        <a:lt2>
          <a:srgbClr val="197B00"/>
        </a:lt2>
        <a:accent1>
          <a:srgbClr val="407400"/>
        </a:accent1>
        <a:accent2>
          <a:srgbClr val="A1E451"/>
        </a:accent2>
        <a:accent3>
          <a:srgbClr val="FFFFFF"/>
        </a:accent3>
        <a:accent4>
          <a:srgbClr val="404040"/>
        </a:accent4>
        <a:accent5>
          <a:srgbClr val="AFBCAA"/>
        </a:accent5>
        <a:accent6>
          <a:srgbClr val="91CF49"/>
        </a:accent6>
        <a:hlink>
          <a:srgbClr val="339A0E"/>
        </a:hlink>
        <a:folHlink>
          <a:srgbClr val="EAEAEA"/>
        </a:folHlink>
      </a:clrScheme>
      <a:clrMap bg1="lt1" tx1="dk1" bg2="lt2" tx2="dk2" accent1="accent1" accent2="accent2" accent3="accent3" accent4="accent4" accent5="accent5" accent6="accent6" hlink="hlink" folHlink="folHlink"/>
    </a:extraClrScheme>
    <a:extraClrScheme>
      <a:clrScheme name="template 16">
        <a:dk1>
          <a:srgbClr val="4D4D4D"/>
        </a:dk1>
        <a:lt1>
          <a:srgbClr val="FFFFFF"/>
        </a:lt1>
        <a:dk2>
          <a:srgbClr val="000000"/>
        </a:dk2>
        <a:lt2>
          <a:srgbClr val="2B7425"/>
        </a:lt2>
        <a:accent1>
          <a:srgbClr val="94D723"/>
        </a:accent1>
        <a:accent2>
          <a:srgbClr val="4D8011"/>
        </a:accent2>
        <a:accent3>
          <a:srgbClr val="FFFFFF"/>
        </a:accent3>
        <a:accent4>
          <a:srgbClr val="404040"/>
        </a:accent4>
        <a:accent5>
          <a:srgbClr val="C8E8AC"/>
        </a:accent5>
        <a:accent6>
          <a:srgbClr val="45730E"/>
        </a:accent6>
        <a:hlink>
          <a:srgbClr val="A3C500"/>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20863</TotalTime>
  <Words>4820</Words>
  <Application>Microsoft Office PowerPoint</Application>
  <PresentationFormat>Widescreen</PresentationFormat>
  <Paragraphs>2212</Paragraphs>
  <Slides>34</Slides>
  <Notes>3</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6" baseType="lpstr">
      <vt:lpstr>Aharoni</vt:lpstr>
      <vt:lpstr>Arial</vt:lpstr>
      <vt:lpstr>Calibri</vt:lpstr>
      <vt:lpstr>Calibri Light</vt:lpstr>
      <vt:lpstr>Cambria Math</vt:lpstr>
      <vt:lpstr>Times New Roman</vt:lpstr>
      <vt:lpstr>Wingdings</vt:lpstr>
      <vt:lpstr>Cover and End Slide Master</vt:lpstr>
      <vt:lpstr>Contents Slide Master</vt:lpstr>
      <vt:lpstr>Section Break Slide Master</vt:lpstr>
      <vt:lpstr>template</vt:lpstr>
      <vt:lpstr>Visio</vt:lpstr>
      <vt:lpstr>“АМГАЛАН ДУЛААНЫ СТАНЦ” ТӨХК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Erkhembayar Enkhbaatar</cp:lastModifiedBy>
  <cp:revision>283</cp:revision>
  <dcterms:created xsi:type="dcterms:W3CDTF">2019-01-14T06:35:35Z</dcterms:created>
  <dcterms:modified xsi:type="dcterms:W3CDTF">2023-10-27T01:28:05Z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2023-10-27T01:15:57Z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1b37a1be-c0ad-4873-89d3-8e8274242c65</vt:lpwstr>
  </property>
  <property fmtid="{D5CDD505-2E9C-101B-9397-08002B2CF9AE}" pid="7" name="MSIP_Label_defa4170-0d19-0005-0004-bc88714345d2_ActionId">
    <vt:lpwstr>ae014168-1e08-496a-8bd6-c30952465787</vt:lpwstr>
  </property>
  <property fmtid="{D5CDD505-2E9C-101B-9397-08002B2CF9AE}" pid="8" name="MSIP_Label_defa4170-0d19-0005-0004-bc88714345d2_ContentBits">
    <vt:lpwstr>0</vt:lpwstr>
  </property>
</Properties>
</file>